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6" r:id="rId1"/>
    <p:sldMasterId id="2147484164" r:id="rId2"/>
  </p:sldMasterIdLst>
  <p:notesMasterIdLst>
    <p:notesMasterId r:id="rId99"/>
  </p:notesMasterIdLst>
  <p:sldIdLst>
    <p:sldId id="408" r:id="rId3"/>
    <p:sldId id="421" r:id="rId4"/>
    <p:sldId id="257" r:id="rId5"/>
    <p:sldId id="258" r:id="rId6"/>
    <p:sldId id="259" r:id="rId7"/>
    <p:sldId id="260" r:id="rId8"/>
    <p:sldId id="263" r:id="rId9"/>
    <p:sldId id="262" r:id="rId10"/>
    <p:sldId id="271" r:id="rId11"/>
    <p:sldId id="272" r:id="rId12"/>
    <p:sldId id="274" r:id="rId13"/>
    <p:sldId id="273" r:id="rId14"/>
    <p:sldId id="340" r:id="rId15"/>
    <p:sldId id="341" r:id="rId16"/>
    <p:sldId id="342" r:id="rId17"/>
    <p:sldId id="343" r:id="rId18"/>
    <p:sldId id="344" r:id="rId19"/>
    <p:sldId id="265" r:id="rId20"/>
    <p:sldId id="269" r:id="rId21"/>
    <p:sldId id="353" r:id="rId22"/>
    <p:sldId id="419" r:id="rId23"/>
    <p:sldId id="420" r:id="rId24"/>
    <p:sldId id="270" r:id="rId25"/>
    <p:sldId id="349" r:id="rId26"/>
    <p:sldId id="275" r:id="rId27"/>
    <p:sldId id="276" r:id="rId28"/>
    <p:sldId id="347" r:id="rId29"/>
    <p:sldId id="352" r:id="rId30"/>
    <p:sldId id="277" r:id="rId31"/>
    <p:sldId id="278" r:id="rId32"/>
    <p:sldId id="355" r:id="rId33"/>
    <p:sldId id="279" r:id="rId34"/>
    <p:sldId id="350" r:id="rId35"/>
    <p:sldId id="351" r:id="rId36"/>
    <p:sldId id="280" r:id="rId37"/>
    <p:sldId id="281" r:id="rId38"/>
    <p:sldId id="282" r:id="rId39"/>
    <p:sldId id="354" r:id="rId40"/>
    <p:sldId id="283" r:id="rId41"/>
    <p:sldId id="284" r:id="rId42"/>
    <p:sldId id="285" r:id="rId43"/>
    <p:sldId id="286" r:id="rId44"/>
    <p:sldId id="287" r:id="rId45"/>
    <p:sldId id="288" r:id="rId46"/>
    <p:sldId id="289" r:id="rId47"/>
    <p:sldId id="290" r:id="rId48"/>
    <p:sldId id="292" r:id="rId49"/>
    <p:sldId id="294" r:id="rId50"/>
    <p:sldId id="295" r:id="rId51"/>
    <p:sldId id="297" r:id="rId52"/>
    <p:sldId id="298" r:id="rId53"/>
    <p:sldId id="299" r:id="rId54"/>
    <p:sldId id="300" r:id="rId55"/>
    <p:sldId id="301" r:id="rId56"/>
    <p:sldId id="303" r:id="rId57"/>
    <p:sldId id="302" r:id="rId58"/>
    <p:sldId id="356" r:id="rId59"/>
    <p:sldId id="304" r:id="rId60"/>
    <p:sldId id="296" r:id="rId61"/>
    <p:sldId id="305" r:id="rId62"/>
    <p:sldId id="307" r:id="rId63"/>
    <p:sldId id="306" r:id="rId64"/>
    <p:sldId id="308" r:id="rId65"/>
    <p:sldId id="309" r:id="rId66"/>
    <p:sldId id="311" r:id="rId67"/>
    <p:sldId id="310" r:id="rId68"/>
    <p:sldId id="313" r:id="rId69"/>
    <p:sldId id="312" r:id="rId70"/>
    <p:sldId id="314" r:id="rId71"/>
    <p:sldId id="316" r:id="rId72"/>
    <p:sldId id="315" r:id="rId73"/>
    <p:sldId id="317" r:id="rId74"/>
    <p:sldId id="318" r:id="rId75"/>
    <p:sldId id="319" r:id="rId76"/>
    <p:sldId id="320" r:id="rId77"/>
    <p:sldId id="321" r:id="rId78"/>
    <p:sldId id="322" r:id="rId79"/>
    <p:sldId id="323" r:id="rId80"/>
    <p:sldId id="324" r:id="rId81"/>
    <p:sldId id="325" r:id="rId82"/>
    <p:sldId id="357" r:id="rId83"/>
    <p:sldId id="326" r:id="rId84"/>
    <p:sldId id="327" r:id="rId85"/>
    <p:sldId id="329" r:id="rId86"/>
    <p:sldId id="330" r:id="rId87"/>
    <p:sldId id="328" r:id="rId88"/>
    <p:sldId id="332" r:id="rId89"/>
    <p:sldId id="333" r:id="rId90"/>
    <p:sldId id="331" r:id="rId91"/>
    <p:sldId id="335" r:id="rId92"/>
    <p:sldId id="334" r:id="rId93"/>
    <p:sldId id="336" r:id="rId94"/>
    <p:sldId id="337" r:id="rId95"/>
    <p:sldId id="338" r:id="rId96"/>
    <p:sldId id="339" r:id="rId97"/>
    <p:sldId id="417"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8448" autoAdjust="0"/>
  </p:normalViewPr>
  <p:slideViewPr>
    <p:cSldViewPr snapToGrid="0">
      <p:cViewPr varScale="1">
        <p:scale>
          <a:sx n="97" d="100"/>
          <a:sy n="97" d="100"/>
        </p:scale>
        <p:origin x="584"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Константин Ратвин" userId="e580e2c332464349" providerId="LiveId" clId="{CB590928-C226-45F9-8A1F-BAF534F664AC}"/>
    <pc:docChg chg="custSel addSld delSld modSld delMainMaster">
      <pc:chgData name="Константин Ратвин" userId="e580e2c332464349" providerId="LiveId" clId="{CB590928-C226-45F9-8A1F-BAF534F664AC}" dt="2024-01-26T12:07:06.999" v="8" actId="47"/>
      <pc:docMkLst>
        <pc:docMk/>
      </pc:docMkLst>
      <pc:sldChg chg="addSp delSp modSp mod">
        <pc:chgData name="Константин Ратвин" userId="e580e2c332464349" providerId="LiveId" clId="{CB590928-C226-45F9-8A1F-BAF534F664AC}" dt="2024-01-26T11:44:19.954" v="2"/>
        <pc:sldMkLst>
          <pc:docMk/>
          <pc:sldMk cId="181047767" sldId="408"/>
        </pc:sldMkLst>
        <pc:spChg chg="del">
          <ac:chgData name="Константин Ратвин" userId="e580e2c332464349" providerId="LiveId" clId="{CB590928-C226-45F9-8A1F-BAF534F664AC}" dt="2024-01-26T11:44:16.666" v="0" actId="478"/>
          <ac:spMkLst>
            <pc:docMk/>
            <pc:sldMk cId="181047767" sldId="408"/>
            <ac:spMk id="4" creationId="{2FB302D7-F862-58CB-57EB-979B365D563E}"/>
          </ac:spMkLst>
        </pc:spChg>
        <pc:spChg chg="add del mod">
          <ac:chgData name="Константин Ратвин" userId="e580e2c332464349" providerId="LiveId" clId="{CB590928-C226-45F9-8A1F-BAF534F664AC}" dt="2024-01-26T11:44:19.514" v="1" actId="478"/>
          <ac:spMkLst>
            <pc:docMk/>
            <pc:sldMk cId="181047767" sldId="408"/>
            <ac:spMk id="7" creationId="{0249EC9B-6DA3-B26B-17FF-02D7C670A6FA}"/>
          </ac:spMkLst>
        </pc:spChg>
        <pc:spChg chg="add mod">
          <ac:chgData name="Константин Ратвин" userId="e580e2c332464349" providerId="LiveId" clId="{CB590928-C226-45F9-8A1F-BAF534F664AC}" dt="2024-01-26T11:44:19.954" v="2"/>
          <ac:spMkLst>
            <pc:docMk/>
            <pc:sldMk cId="181047767" sldId="408"/>
            <ac:spMk id="8" creationId="{84601465-2C04-4977-0C9A-CF6191FFBB4C}"/>
          </ac:spMkLst>
        </pc:spChg>
      </pc:sldChg>
      <pc:sldChg chg="modSp add del">
        <pc:chgData name="Константин Ратвин" userId="e580e2c332464349" providerId="LiveId" clId="{CB590928-C226-45F9-8A1F-BAF534F664AC}" dt="2024-01-26T12:07:06.999" v="8" actId="47"/>
        <pc:sldMkLst>
          <pc:docMk/>
          <pc:sldMk cId="2480993955" sldId="414"/>
        </pc:sldMkLst>
        <pc:graphicFrameChg chg="mod">
          <ac:chgData name="Константин Ратвин" userId="e580e2c332464349" providerId="LiveId" clId="{CB590928-C226-45F9-8A1F-BAF534F664AC}" dt="2024-01-26T11:45:55.339" v="5" actId="207"/>
          <ac:graphicFrameMkLst>
            <pc:docMk/>
            <pc:sldMk cId="2480993955" sldId="414"/>
            <ac:graphicFrameMk id="7" creationId="{AC773B75-9BE2-FA67-3D0F-12CC8C55D7D5}"/>
          </ac:graphicFrameMkLst>
        </pc:graphicFrameChg>
      </pc:sldChg>
      <pc:sldChg chg="del">
        <pc:chgData name="Константин Ратвин" userId="e580e2c332464349" providerId="LiveId" clId="{CB590928-C226-45F9-8A1F-BAF534F664AC}" dt="2024-01-26T11:44:43.445" v="4" actId="47"/>
        <pc:sldMkLst>
          <pc:docMk/>
          <pc:sldMk cId="1827629226" sldId="416"/>
        </pc:sldMkLst>
      </pc:sldChg>
      <pc:sldChg chg="modSp add">
        <pc:chgData name="Константин Ратвин" userId="e580e2c332464349" providerId="LiveId" clId="{CB590928-C226-45F9-8A1F-BAF534F664AC}" dt="2024-01-26T12:07:02.872" v="7" actId="207"/>
        <pc:sldMkLst>
          <pc:docMk/>
          <pc:sldMk cId="1616885061" sldId="418"/>
        </pc:sldMkLst>
        <pc:graphicFrameChg chg="mod">
          <ac:chgData name="Константин Ратвин" userId="e580e2c332464349" providerId="LiveId" clId="{CB590928-C226-45F9-8A1F-BAF534F664AC}" dt="2024-01-26T12:07:02.872" v="7" actId="207"/>
          <ac:graphicFrameMkLst>
            <pc:docMk/>
            <pc:sldMk cId="1616885061" sldId="418"/>
            <ac:graphicFrameMk id="7" creationId="{AC773B75-9BE2-FA67-3D0F-12CC8C55D7D5}"/>
          </ac:graphicFrameMkLst>
        </pc:graphicFrameChg>
      </pc:sldChg>
      <pc:sldMasterChg chg="del delSldLayout">
        <pc:chgData name="Константин Ратвин" userId="e580e2c332464349" providerId="LiveId" clId="{CB590928-C226-45F9-8A1F-BAF534F664AC}" dt="2024-01-26T11:44:43.445" v="4" actId="47"/>
        <pc:sldMasterMkLst>
          <pc:docMk/>
          <pc:sldMasterMk cId="251420718" sldId="2147484183"/>
        </pc:sldMasterMkLst>
        <pc:sldLayoutChg chg="del">
          <pc:chgData name="Константин Ратвин" userId="e580e2c332464349" providerId="LiveId" clId="{CB590928-C226-45F9-8A1F-BAF534F664AC}" dt="2024-01-26T11:44:43.445" v="4" actId="47"/>
          <pc:sldLayoutMkLst>
            <pc:docMk/>
            <pc:sldMasterMk cId="251420718" sldId="2147484183"/>
            <pc:sldLayoutMk cId="2141073348" sldId="2147484184"/>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510391120" sldId="2147484185"/>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1480033248" sldId="2147484186"/>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161801172" sldId="2147484187"/>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960705658" sldId="2147484188"/>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2339244160" sldId="2147484189"/>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4195604552" sldId="2147484190"/>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956176812" sldId="2147484191"/>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3201491938" sldId="2147484192"/>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941581134" sldId="2147484193"/>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2414157963" sldId="2147484194"/>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3489690481" sldId="2147484195"/>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1202223198" sldId="2147484196"/>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1603791701" sldId="2147484197"/>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1977553067" sldId="2147484198"/>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2009405895" sldId="2147484199"/>
          </pc:sldLayoutMkLst>
        </pc:sldLayoutChg>
        <pc:sldLayoutChg chg="del">
          <pc:chgData name="Константин Ратвин" userId="e580e2c332464349" providerId="LiveId" clId="{CB590928-C226-45F9-8A1F-BAF534F664AC}" dt="2024-01-26T11:44:43.445" v="4" actId="47"/>
          <pc:sldLayoutMkLst>
            <pc:docMk/>
            <pc:sldMasterMk cId="251420718" sldId="2147484183"/>
            <pc:sldLayoutMk cId="1612392542" sldId="2147484200"/>
          </pc:sldLayoutMkLst>
        </pc:sldLayoutChg>
      </pc:sldMasterChg>
    </pc:docChg>
  </pc:docChgLst>
  <pc:docChgLst>
    <pc:chgData name="Константин Ратвин" userId="e580e2c332464349" providerId="LiveId" clId="{15EECF45-07C0-4453-82CC-518AD55976A9}"/>
    <pc:docChg chg="custSel addSld delSld modSld sldOrd">
      <pc:chgData name="Константин Ратвин" userId="e580e2c332464349" providerId="LiveId" clId="{15EECF45-07C0-4453-82CC-518AD55976A9}" dt="2024-03-14T09:51:24.187" v="83"/>
      <pc:docMkLst>
        <pc:docMk/>
      </pc:docMkLst>
      <pc:sldChg chg="modSp mod">
        <pc:chgData name="Константин Ратвин" userId="e580e2c332464349" providerId="LiveId" clId="{15EECF45-07C0-4453-82CC-518AD55976A9}" dt="2024-03-08T16:39:31.902" v="8" actId="20577"/>
        <pc:sldMkLst>
          <pc:docMk/>
          <pc:sldMk cId="1928911810" sldId="262"/>
        </pc:sldMkLst>
        <pc:spChg chg="mod">
          <ac:chgData name="Константин Ратвин" userId="e580e2c332464349" providerId="LiveId" clId="{15EECF45-07C0-4453-82CC-518AD55976A9}" dt="2024-03-08T16:39:31.902" v="8" actId="20577"/>
          <ac:spMkLst>
            <pc:docMk/>
            <pc:sldMk cId="1928911810" sldId="262"/>
            <ac:spMk id="3" creationId="{00000000-0000-0000-0000-000000000000}"/>
          </ac:spMkLst>
        </pc:spChg>
      </pc:sldChg>
      <pc:sldChg chg="delSp modSp mod modClrScheme chgLayout">
        <pc:chgData name="Константин Ратвин" userId="e580e2c332464349" providerId="LiveId" clId="{15EECF45-07C0-4453-82CC-518AD55976A9}" dt="2024-03-12T12:36:09.499" v="79" actId="1076"/>
        <pc:sldMkLst>
          <pc:docMk/>
          <pc:sldMk cId="596085556" sldId="270"/>
        </pc:sldMkLst>
        <pc:spChg chg="del">
          <ac:chgData name="Константин Ратвин" userId="e580e2c332464349" providerId="LiveId" clId="{15EECF45-07C0-4453-82CC-518AD55976A9}" dt="2024-03-12T12:36:05.159" v="78" actId="700"/>
          <ac:spMkLst>
            <pc:docMk/>
            <pc:sldMk cId="596085556" sldId="270"/>
            <ac:spMk id="2" creationId="{00000000-0000-0000-0000-000000000000}"/>
          </ac:spMkLst>
        </pc:spChg>
        <pc:picChg chg="mod ord">
          <ac:chgData name="Константин Ратвин" userId="e580e2c332464349" providerId="LiveId" clId="{15EECF45-07C0-4453-82CC-518AD55976A9}" dt="2024-03-12T12:36:09.499" v="79" actId="1076"/>
          <ac:picMkLst>
            <pc:docMk/>
            <pc:sldMk cId="596085556" sldId="270"/>
            <ac:picMk id="1028" creationId="{00000000-0000-0000-0000-000000000000}"/>
          </ac:picMkLst>
        </pc:picChg>
      </pc:sldChg>
      <pc:sldChg chg="modSp mod">
        <pc:chgData name="Константин Ратвин" userId="e580e2c332464349" providerId="LiveId" clId="{15EECF45-07C0-4453-82CC-518AD55976A9}" dt="2024-03-08T16:39:58.885" v="13" actId="20577"/>
        <pc:sldMkLst>
          <pc:docMk/>
          <pc:sldMk cId="2859488507" sldId="274"/>
        </pc:sldMkLst>
        <pc:graphicFrameChg chg="modGraphic">
          <ac:chgData name="Константин Ратвин" userId="e580e2c332464349" providerId="LiveId" clId="{15EECF45-07C0-4453-82CC-518AD55976A9}" dt="2024-03-08T16:39:58.885" v="13" actId="20577"/>
          <ac:graphicFrameMkLst>
            <pc:docMk/>
            <pc:sldMk cId="2859488507" sldId="274"/>
            <ac:graphicFrameMk id="4" creationId="{00000000-0000-0000-0000-000000000000}"/>
          </ac:graphicFrameMkLst>
        </pc:graphicFrameChg>
      </pc:sldChg>
      <pc:sldChg chg="ord">
        <pc:chgData name="Константин Ратвин" userId="e580e2c332464349" providerId="LiveId" clId="{15EECF45-07C0-4453-82CC-518AD55976A9}" dt="2024-03-14T09:51:24.187" v="83"/>
        <pc:sldMkLst>
          <pc:docMk/>
          <pc:sldMk cId="272569833" sldId="275"/>
        </pc:sldMkLst>
      </pc:sldChg>
      <pc:sldChg chg="modSp mod">
        <pc:chgData name="Константин Ратвин" userId="e580e2c332464349" providerId="LiveId" clId="{15EECF45-07C0-4453-82CC-518AD55976A9}" dt="2024-02-16T10:43:56.833" v="0" actId="15"/>
        <pc:sldMkLst>
          <pc:docMk/>
          <pc:sldMk cId="1067008081" sldId="320"/>
        </pc:sldMkLst>
        <pc:spChg chg="mod">
          <ac:chgData name="Константин Ратвин" userId="e580e2c332464349" providerId="LiveId" clId="{15EECF45-07C0-4453-82CC-518AD55976A9}" dt="2024-02-16T10:43:56.833" v="0" actId="15"/>
          <ac:spMkLst>
            <pc:docMk/>
            <pc:sldMk cId="1067008081" sldId="320"/>
            <ac:spMk id="3" creationId="{00000000-0000-0000-0000-000000000000}"/>
          </ac:spMkLst>
        </pc:spChg>
      </pc:sldChg>
      <pc:sldChg chg="modSp mod">
        <pc:chgData name="Константин Ратвин" userId="e580e2c332464349" providerId="LiveId" clId="{15EECF45-07C0-4453-82CC-518AD55976A9}" dt="2024-03-08T16:40:34.786" v="14" actId="122"/>
        <pc:sldMkLst>
          <pc:docMk/>
          <pc:sldMk cId="3285948157" sldId="340"/>
        </pc:sldMkLst>
        <pc:spChg chg="mod">
          <ac:chgData name="Константин Ратвин" userId="e580e2c332464349" providerId="LiveId" clId="{15EECF45-07C0-4453-82CC-518AD55976A9}" dt="2024-03-08T16:40:34.786" v="14" actId="122"/>
          <ac:spMkLst>
            <pc:docMk/>
            <pc:sldMk cId="3285948157" sldId="340"/>
            <ac:spMk id="2" creationId="{00000000-0000-0000-0000-000000000000}"/>
          </ac:spMkLst>
        </pc:spChg>
      </pc:sldChg>
      <pc:sldChg chg="modSp mod">
        <pc:chgData name="Константин Ратвин" userId="e580e2c332464349" providerId="LiveId" clId="{15EECF45-07C0-4453-82CC-518AD55976A9}" dt="2024-03-08T16:43:10.279" v="24" actId="115"/>
        <pc:sldMkLst>
          <pc:docMk/>
          <pc:sldMk cId="2047763501" sldId="344"/>
        </pc:sldMkLst>
        <pc:spChg chg="mod">
          <ac:chgData name="Константин Ратвин" userId="e580e2c332464349" providerId="LiveId" clId="{15EECF45-07C0-4453-82CC-518AD55976A9}" dt="2024-03-08T16:43:10.279" v="24" actId="115"/>
          <ac:spMkLst>
            <pc:docMk/>
            <pc:sldMk cId="2047763501" sldId="344"/>
            <ac:spMk id="3" creationId="{00000000-0000-0000-0000-000000000000}"/>
          </ac:spMkLst>
        </pc:spChg>
      </pc:sldChg>
      <pc:sldChg chg="del">
        <pc:chgData name="Константин Ратвин" userId="e580e2c332464349" providerId="LiveId" clId="{15EECF45-07C0-4453-82CC-518AD55976A9}" dt="2024-03-12T12:35:26.831" v="77" actId="47"/>
        <pc:sldMkLst>
          <pc:docMk/>
          <pc:sldMk cId="1616885061" sldId="418"/>
        </pc:sldMkLst>
      </pc:sldChg>
      <pc:sldChg chg="modSp new mod ord">
        <pc:chgData name="Константин Ратвин" userId="e580e2c332464349" providerId="LiveId" clId="{15EECF45-07C0-4453-82CC-518AD55976A9}" dt="2024-03-14T09:51:20.833" v="81"/>
        <pc:sldMkLst>
          <pc:docMk/>
          <pc:sldMk cId="151898060" sldId="419"/>
        </pc:sldMkLst>
        <pc:spChg chg="mod">
          <ac:chgData name="Константин Ратвин" userId="e580e2c332464349" providerId="LiveId" clId="{15EECF45-07C0-4453-82CC-518AD55976A9}" dt="2024-03-08T16:45:45.058" v="73" actId="313"/>
          <ac:spMkLst>
            <pc:docMk/>
            <pc:sldMk cId="151898060" sldId="419"/>
            <ac:spMk id="2" creationId="{4995492F-6D75-EF97-5C65-F54B6C48DC51}"/>
          </ac:spMkLst>
        </pc:spChg>
        <pc:spChg chg="mod">
          <ac:chgData name="Константин Ратвин" userId="e580e2c332464349" providerId="LiveId" clId="{15EECF45-07C0-4453-82CC-518AD55976A9}" dt="2024-03-08T16:45:24.712" v="39" actId="403"/>
          <ac:spMkLst>
            <pc:docMk/>
            <pc:sldMk cId="151898060" sldId="419"/>
            <ac:spMk id="3" creationId="{25711A5E-8BDD-4E68-CF34-45CE6D8F1E4A}"/>
          </ac:spMkLst>
        </pc:spChg>
      </pc:sldChg>
      <pc:sldChg chg="addSp modSp new">
        <pc:chgData name="Константин Ратвин" userId="e580e2c332464349" providerId="LiveId" clId="{15EECF45-07C0-4453-82CC-518AD55976A9}" dt="2024-03-08T16:44:25.465" v="28" actId="1076"/>
        <pc:sldMkLst>
          <pc:docMk/>
          <pc:sldMk cId="4137814138" sldId="420"/>
        </pc:sldMkLst>
        <pc:picChg chg="add mod">
          <ac:chgData name="Константин Ратвин" userId="e580e2c332464349" providerId="LiveId" clId="{15EECF45-07C0-4453-82CC-518AD55976A9}" dt="2024-03-08T16:44:25.465" v="28" actId="1076"/>
          <ac:picMkLst>
            <pc:docMk/>
            <pc:sldMk cId="4137814138" sldId="420"/>
            <ac:picMk id="1026" creationId="{0BD5407B-B5EE-3ECA-0618-5D8993C9B7B3}"/>
          </ac:picMkLst>
        </pc:picChg>
      </pc:sldChg>
      <pc:sldChg chg="modSp add">
        <pc:chgData name="Константин Ратвин" userId="e580e2c332464349" providerId="LiveId" clId="{15EECF45-07C0-4453-82CC-518AD55976A9}" dt="2024-03-12T12:35:07.042" v="76" actId="207"/>
        <pc:sldMkLst>
          <pc:docMk/>
          <pc:sldMk cId="924584009" sldId="421"/>
        </pc:sldMkLst>
        <pc:graphicFrameChg chg="mod">
          <ac:chgData name="Константин Ратвин" userId="e580e2c332464349" providerId="LiveId" clId="{15EECF45-07C0-4453-82CC-518AD55976A9}" dt="2024-03-12T12:35:07.042" v="76" actId="207"/>
          <ac:graphicFrameMkLst>
            <pc:docMk/>
            <pc:sldMk cId="924584009" sldId="421"/>
            <ac:graphicFrameMk id="7" creationId="{AC773B75-9BE2-FA67-3D0F-12CC8C55D7D5}"/>
          </ac:graphicFrameMkLst>
        </pc:graphicFrameChg>
      </pc:sldChg>
      <pc:sldChg chg="new del">
        <pc:chgData name="Константин Ратвин" userId="e580e2c332464349" providerId="LiveId" clId="{15EECF45-07C0-4453-82CC-518AD55976A9}" dt="2024-03-08T16:45:15.783" v="30" actId="47"/>
        <pc:sldMkLst>
          <pc:docMk/>
          <pc:sldMk cId="3250999960" sldId="42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7DEC5-D64E-473E-A2B4-CE65143F4DF6}" type="doc">
      <dgm:prSet loTypeId="urn:microsoft.com/office/officeart/2016/7/layout/RepeatingBendingProcessNew" loCatId="process" qsTypeId="urn:microsoft.com/office/officeart/2005/8/quickstyle/simple4" qsCatId="simple" csTypeId="urn:microsoft.com/office/officeart/2005/8/colors/accent2_2" csCatId="accent2" phldr="1"/>
      <dgm:spPr/>
      <dgm:t>
        <a:bodyPr/>
        <a:lstStyle/>
        <a:p>
          <a:endParaRPr lang="en-US"/>
        </a:p>
      </dgm:t>
    </dgm:pt>
    <dgm:pt modelId="{A4C5EC97-3C66-4E3A-8F0C-43C8B344D1E5}">
      <dgm:prSet/>
      <dgm:spPr>
        <a:solidFill>
          <a:srgbClr val="7030A0"/>
        </a:solidFill>
      </dgm:spPr>
      <dgm:t>
        <a:bodyPr/>
        <a:lstStyle/>
        <a:p>
          <a:r>
            <a:rPr lang="ru-RU" b="0" i="0" dirty="0"/>
            <a:t>Основные понятия о базах данных</a:t>
          </a:r>
          <a:endParaRPr lang="en-US" dirty="0"/>
        </a:p>
      </dgm:t>
    </dgm:pt>
    <dgm:pt modelId="{E92AC7AF-A0B8-4672-870B-3041A683A6EB}" type="parTrans" cxnId="{47811D7F-F48A-4605-B703-EACC815A2C23}">
      <dgm:prSet/>
      <dgm:spPr/>
      <dgm:t>
        <a:bodyPr/>
        <a:lstStyle/>
        <a:p>
          <a:endParaRPr lang="en-US"/>
        </a:p>
      </dgm:t>
    </dgm:pt>
    <dgm:pt modelId="{8542A36C-BAB8-422C-BF6D-195CCF869D79}" type="sibTrans" cxnId="{47811D7F-F48A-4605-B703-EACC815A2C23}">
      <dgm:prSet/>
      <dgm:spPr/>
      <dgm:t>
        <a:bodyPr/>
        <a:lstStyle/>
        <a:p>
          <a:endParaRPr lang="en-US"/>
        </a:p>
      </dgm:t>
    </dgm:pt>
    <dgm:pt modelId="{6AC2E8F7-EF02-4B9A-9B82-DD508F049463}">
      <dgm:prSet/>
      <dgm:spPr>
        <a:solidFill>
          <a:srgbClr val="7030A0"/>
        </a:solidFill>
      </dgm:spPr>
      <dgm:t>
        <a:bodyPr/>
        <a:lstStyle/>
        <a:p>
          <a:r>
            <a:rPr lang="ru-RU" b="0" i="0" dirty="0"/>
            <a:t>Классификация СУБД </a:t>
          </a:r>
          <a:r>
            <a:rPr lang="en-US" b="0" i="0" dirty="0"/>
            <a:t>NoSQL</a:t>
          </a:r>
          <a:endParaRPr lang="en-US" dirty="0"/>
        </a:p>
      </dgm:t>
    </dgm:pt>
    <dgm:pt modelId="{05732311-1E7D-4884-8869-03EFA167C1D5}" type="parTrans" cxnId="{3B658277-67F1-41D9-BEE3-6E0E16E38233}">
      <dgm:prSet/>
      <dgm:spPr/>
      <dgm:t>
        <a:bodyPr/>
        <a:lstStyle/>
        <a:p>
          <a:endParaRPr lang="en-US"/>
        </a:p>
      </dgm:t>
    </dgm:pt>
    <dgm:pt modelId="{48268F00-6055-43C2-8843-78E0463A34D4}" type="sibTrans" cxnId="{3B658277-67F1-41D9-BEE3-6E0E16E38233}">
      <dgm:prSet/>
      <dgm:spPr/>
      <dgm:t>
        <a:bodyPr/>
        <a:lstStyle/>
        <a:p>
          <a:endParaRPr lang="en-US"/>
        </a:p>
      </dgm:t>
    </dgm:pt>
    <dgm:pt modelId="{BC1F7680-E6E5-4B09-A004-B65D2DE71B51}">
      <dgm:prSet/>
      <dgm:spPr>
        <a:solidFill>
          <a:srgbClr val="7030A0"/>
        </a:solidFill>
      </dgm:spPr>
      <dgm:t>
        <a:bodyPr/>
        <a:lstStyle/>
        <a:p>
          <a:r>
            <a:rPr lang="ru-RU" b="0" i="0" dirty="0"/>
            <a:t>Эволюция Баз Данных</a:t>
          </a:r>
          <a:endParaRPr lang="en-US" dirty="0"/>
        </a:p>
      </dgm:t>
    </dgm:pt>
    <dgm:pt modelId="{128C6E46-532D-48B2-B56C-EB5B0DC17567}" type="parTrans" cxnId="{D2FC4EE5-2BA1-4E44-9A7B-A52C535DCBA0}">
      <dgm:prSet/>
      <dgm:spPr/>
      <dgm:t>
        <a:bodyPr/>
        <a:lstStyle/>
        <a:p>
          <a:endParaRPr lang="en-US"/>
        </a:p>
      </dgm:t>
    </dgm:pt>
    <dgm:pt modelId="{3B9C4EED-57AC-4EF9-BE14-0A657018F732}" type="sibTrans" cxnId="{D2FC4EE5-2BA1-4E44-9A7B-A52C535DCBA0}">
      <dgm:prSet/>
      <dgm:spPr/>
      <dgm:t>
        <a:bodyPr/>
        <a:lstStyle/>
        <a:p>
          <a:endParaRPr lang="en-US"/>
        </a:p>
      </dgm:t>
    </dgm:pt>
    <dgm:pt modelId="{62F120F8-980D-4CCB-9088-E93C80944A60}">
      <dgm:prSet/>
      <dgm:spPr>
        <a:solidFill>
          <a:srgbClr val="7030A0"/>
        </a:solidFill>
      </dgm:spPr>
      <dgm:t>
        <a:bodyPr/>
        <a:lstStyle/>
        <a:p>
          <a:r>
            <a:rPr lang="ru-RU" b="0" i="0" dirty="0"/>
            <a:t>Система контейнеризации </a:t>
          </a:r>
          <a:r>
            <a:rPr lang="ro-RO" b="0" i="0" dirty="0"/>
            <a:t>Docker</a:t>
          </a:r>
          <a:endParaRPr lang="en-US" i="0" dirty="0"/>
        </a:p>
      </dgm:t>
    </dgm:pt>
    <dgm:pt modelId="{FF24419C-F0CA-4729-92B9-CEB2E8F2A40E}" type="parTrans" cxnId="{FC72E817-C8C9-4C13-9C32-8AAF5265596A}">
      <dgm:prSet/>
      <dgm:spPr/>
      <dgm:t>
        <a:bodyPr/>
        <a:lstStyle/>
        <a:p>
          <a:endParaRPr lang="en-US"/>
        </a:p>
      </dgm:t>
    </dgm:pt>
    <dgm:pt modelId="{627A83BD-D7F4-4277-BA86-3C8C2EEA157B}" type="sibTrans" cxnId="{FC72E817-C8C9-4C13-9C32-8AAF5265596A}">
      <dgm:prSet/>
      <dgm:spPr/>
      <dgm:t>
        <a:bodyPr/>
        <a:lstStyle/>
        <a:p>
          <a:endParaRPr lang="en-US"/>
        </a:p>
      </dgm:t>
    </dgm:pt>
    <dgm:pt modelId="{0594DC0A-D95D-47E4-A035-50C69C378D08}">
      <dgm:prSet/>
      <dgm:spPr>
        <a:solidFill>
          <a:srgbClr val="7030A0"/>
        </a:solidFill>
      </dgm:spPr>
      <dgm:t>
        <a:bodyPr/>
        <a:lstStyle/>
        <a:p>
          <a:r>
            <a:rPr lang="ru-RU" b="0" i="0" dirty="0"/>
            <a:t>Базовые возможности </a:t>
          </a:r>
          <a:r>
            <a:rPr lang="ro-RO" b="0" i="0" dirty="0"/>
            <a:t>mongodb</a:t>
          </a:r>
          <a:endParaRPr lang="en-US" dirty="0"/>
        </a:p>
      </dgm:t>
    </dgm:pt>
    <dgm:pt modelId="{F97B02A8-333D-4639-A736-2270B84CC3EB}" type="parTrans" cxnId="{804C6BA4-3220-4AA7-A70A-7B0B69D842BA}">
      <dgm:prSet/>
      <dgm:spPr/>
      <dgm:t>
        <a:bodyPr/>
        <a:lstStyle/>
        <a:p>
          <a:endParaRPr lang="en-US"/>
        </a:p>
      </dgm:t>
    </dgm:pt>
    <dgm:pt modelId="{6F352C37-25C2-46D2-8C03-6E7D30E943D8}" type="sibTrans" cxnId="{804C6BA4-3220-4AA7-A70A-7B0B69D842BA}">
      <dgm:prSet/>
      <dgm:spPr/>
      <dgm:t>
        <a:bodyPr/>
        <a:lstStyle/>
        <a:p>
          <a:endParaRPr lang="en-US"/>
        </a:p>
      </dgm:t>
    </dgm:pt>
    <dgm:pt modelId="{46E9FA81-0E61-47CD-955A-E3DF93A694AF}">
      <dgm:prSet/>
      <dgm:spPr>
        <a:solidFill>
          <a:srgbClr val="7030A0"/>
        </a:solidFill>
      </dgm:spPr>
      <dgm:t>
        <a:bodyPr/>
        <a:lstStyle/>
        <a:p>
          <a:r>
            <a:rPr lang="ru-RU" b="0" i="0" dirty="0"/>
            <a:t>Гостевая лекция</a:t>
          </a:r>
          <a:br>
            <a:rPr lang="ru-RU" b="0" i="0" dirty="0"/>
          </a:br>
          <a:r>
            <a:rPr lang="en-US" b="0" i="0" dirty="0"/>
            <a:t>Manticore</a:t>
          </a:r>
          <a:br>
            <a:rPr lang="en-US" b="0" i="0" dirty="0"/>
          </a:br>
          <a:r>
            <a:rPr lang="ru-RU" b="0" i="0" dirty="0"/>
            <a:t>(</a:t>
          </a:r>
          <a:r>
            <a:rPr lang="en-US" b="0" i="0" dirty="0"/>
            <a:t>7 </a:t>
          </a:r>
          <a:r>
            <a:rPr lang="ru-RU" b="0" i="0" dirty="0"/>
            <a:t>марта)</a:t>
          </a:r>
          <a:endParaRPr lang="en-US" dirty="0"/>
        </a:p>
      </dgm:t>
    </dgm:pt>
    <dgm:pt modelId="{37ACA3DF-2B2D-427B-825A-81552759A68F}" type="parTrans" cxnId="{3E7819AC-454B-42BC-A6E7-576F7805C5B8}">
      <dgm:prSet/>
      <dgm:spPr/>
      <dgm:t>
        <a:bodyPr/>
        <a:lstStyle/>
        <a:p>
          <a:endParaRPr lang="en-US"/>
        </a:p>
      </dgm:t>
    </dgm:pt>
    <dgm:pt modelId="{B11F7DA7-7257-48D6-8D92-B0CB7EFCFDA9}" type="sibTrans" cxnId="{3E7819AC-454B-42BC-A6E7-576F7805C5B8}">
      <dgm:prSet/>
      <dgm:spPr/>
      <dgm:t>
        <a:bodyPr/>
        <a:lstStyle/>
        <a:p>
          <a:endParaRPr lang="en-US"/>
        </a:p>
      </dgm:t>
    </dgm:pt>
    <dgm:pt modelId="{5679AABB-9087-4700-9EAE-3347A553164D}">
      <dgm:prSet/>
      <dgm:spPr>
        <a:solidFill>
          <a:srgbClr val="7030A0"/>
        </a:solidFill>
      </dgm:spPr>
      <dgm:t>
        <a:bodyPr/>
        <a:lstStyle/>
        <a:p>
          <a:r>
            <a:rPr lang="ru-RU" b="0" i="0" dirty="0"/>
            <a:t>Ключ-значение СУБД (</a:t>
          </a:r>
          <a:r>
            <a:rPr lang="en-US" b="0" i="0" dirty="0"/>
            <a:t>Redis)</a:t>
          </a:r>
          <a:endParaRPr lang="en-US" dirty="0"/>
        </a:p>
      </dgm:t>
    </dgm:pt>
    <dgm:pt modelId="{91F0F10D-379B-4977-8258-57E570F58F0B}" type="parTrans" cxnId="{D32166FA-159E-47BC-9E8A-C8B2B609A31E}">
      <dgm:prSet/>
      <dgm:spPr/>
      <dgm:t>
        <a:bodyPr/>
        <a:lstStyle/>
        <a:p>
          <a:endParaRPr lang="en-US"/>
        </a:p>
      </dgm:t>
    </dgm:pt>
    <dgm:pt modelId="{0F2024CE-130F-47F9-AD56-A8FC5C09C728}" type="sibTrans" cxnId="{D32166FA-159E-47BC-9E8A-C8B2B609A31E}">
      <dgm:prSet/>
      <dgm:spPr/>
      <dgm:t>
        <a:bodyPr/>
        <a:lstStyle/>
        <a:p>
          <a:endParaRPr lang="en-US"/>
        </a:p>
      </dgm:t>
    </dgm:pt>
    <dgm:pt modelId="{385DE214-6079-40C2-8E9B-9D734F478BC6}">
      <dgm:prSet/>
      <dgm:spPr>
        <a:solidFill>
          <a:srgbClr val="328A9E"/>
        </a:solidFill>
      </dgm:spPr>
      <dgm:t>
        <a:bodyPr/>
        <a:lstStyle/>
        <a:p>
          <a:r>
            <a:rPr lang="ru-RU" b="0" i="0" dirty="0"/>
            <a:t>Гостевая лекция</a:t>
          </a:r>
          <a:br>
            <a:rPr lang="ru-RU" b="0" i="0" dirty="0"/>
          </a:br>
          <a:r>
            <a:rPr lang="en-US" b="0" i="0" dirty="0" err="1"/>
            <a:t>Tarantool</a:t>
          </a:r>
          <a:br>
            <a:rPr lang="ru-RU" b="0" i="0" dirty="0"/>
          </a:br>
          <a:r>
            <a:rPr lang="ru-RU" b="0" i="0" dirty="0"/>
            <a:t>(21 марта)</a:t>
          </a:r>
          <a:endParaRPr lang="en-US" dirty="0"/>
        </a:p>
      </dgm:t>
    </dgm:pt>
    <dgm:pt modelId="{177097E0-2D0A-4323-8121-76B77D57ACEA}" type="parTrans" cxnId="{1236F67C-50F1-446E-90E1-6858B538F569}">
      <dgm:prSet/>
      <dgm:spPr/>
      <dgm:t>
        <a:bodyPr/>
        <a:lstStyle/>
        <a:p>
          <a:endParaRPr lang="en-US"/>
        </a:p>
      </dgm:t>
    </dgm:pt>
    <dgm:pt modelId="{A95D5F65-DD18-4C0B-B8B5-F8FCA527A73E}" type="sibTrans" cxnId="{1236F67C-50F1-446E-90E1-6858B538F569}">
      <dgm:prSet/>
      <dgm:spPr/>
      <dgm:t>
        <a:bodyPr/>
        <a:lstStyle/>
        <a:p>
          <a:endParaRPr lang="en-US"/>
        </a:p>
      </dgm:t>
    </dgm:pt>
    <dgm:pt modelId="{6E7CAD29-CA0A-46BD-B56F-682C9D5AB1AB}">
      <dgm:prSet/>
      <dgm:spPr/>
      <dgm:t>
        <a:bodyPr/>
        <a:lstStyle/>
        <a:p>
          <a:r>
            <a:rPr lang="ru-RU" b="0" i="0" dirty="0"/>
            <a:t>Витрины данных. МРР-СУБД (</a:t>
          </a:r>
          <a:r>
            <a:rPr lang="en-US" b="0" i="0" dirty="0"/>
            <a:t>DWH</a:t>
          </a:r>
          <a:r>
            <a:rPr lang="ru-RU" b="0" i="0" dirty="0"/>
            <a:t>)</a:t>
          </a:r>
          <a:endParaRPr lang="en-US" dirty="0"/>
        </a:p>
      </dgm:t>
    </dgm:pt>
    <dgm:pt modelId="{271AE18C-25E3-464D-AAFB-8AFA515CF966}" type="parTrans" cxnId="{8C406D95-7A66-4B51-9FD2-E3F7F68E43BD}">
      <dgm:prSet/>
      <dgm:spPr/>
      <dgm:t>
        <a:bodyPr/>
        <a:lstStyle/>
        <a:p>
          <a:endParaRPr lang="en-US"/>
        </a:p>
      </dgm:t>
    </dgm:pt>
    <dgm:pt modelId="{92F12797-F71A-4E13-87F5-12B885B5C244}" type="sibTrans" cxnId="{8C406D95-7A66-4B51-9FD2-E3F7F68E43BD}">
      <dgm:prSet/>
      <dgm:spPr/>
      <dgm:t>
        <a:bodyPr/>
        <a:lstStyle/>
        <a:p>
          <a:endParaRPr lang="en-US"/>
        </a:p>
      </dgm:t>
    </dgm:pt>
    <dgm:pt modelId="{CD707CE3-14FC-4112-91EB-0EC3AD37F070}">
      <dgm:prSet/>
      <dgm:spPr>
        <a:solidFill>
          <a:schemeClr val="accent3">
            <a:lumMod val="75000"/>
          </a:schemeClr>
        </a:solidFill>
      </dgm:spPr>
      <dgm:t>
        <a:bodyPr/>
        <a:lstStyle/>
        <a:p>
          <a:r>
            <a:rPr lang="ru-RU" b="0" i="0" dirty="0"/>
            <a:t>Гостевая лекция</a:t>
          </a:r>
          <a:br>
            <a:rPr lang="en-US" b="0" i="0" dirty="0"/>
          </a:br>
          <a:r>
            <a:rPr lang="en-US" b="0" i="0" dirty="0" err="1"/>
            <a:t>YeniseiDB</a:t>
          </a:r>
          <a:br>
            <a:rPr lang="ru-RU" b="0" i="0" dirty="0"/>
          </a:br>
          <a:r>
            <a:rPr lang="ru-RU" b="0" i="0" dirty="0"/>
            <a:t>(4 апреля)</a:t>
          </a:r>
          <a:endParaRPr lang="en-US" dirty="0"/>
        </a:p>
      </dgm:t>
    </dgm:pt>
    <dgm:pt modelId="{48FAE18D-84C0-4202-AEFD-B545643D0A24}" type="parTrans" cxnId="{9200324D-57BE-4FE6-BDC4-7A185E86639D}">
      <dgm:prSet/>
      <dgm:spPr/>
      <dgm:t>
        <a:bodyPr/>
        <a:lstStyle/>
        <a:p>
          <a:endParaRPr lang="en-US"/>
        </a:p>
      </dgm:t>
    </dgm:pt>
    <dgm:pt modelId="{CA46C6C4-94F1-4958-B6E5-7C92C40C932B}" type="sibTrans" cxnId="{9200324D-57BE-4FE6-BDC4-7A185E86639D}">
      <dgm:prSet/>
      <dgm:spPr/>
      <dgm:t>
        <a:bodyPr/>
        <a:lstStyle/>
        <a:p>
          <a:endParaRPr lang="en-US"/>
        </a:p>
      </dgm:t>
    </dgm:pt>
    <dgm:pt modelId="{1116C960-D0BF-4CF1-811D-4D14B7303A9B}">
      <dgm:prSet/>
      <dgm:spPr/>
      <dgm:t>
        <a:bodyPr/>
        <a:lstStyle/>
        <a:p>
          <a:r>
            <a:rPr lang="ru-RU" b="0" i="0" dirty="0" err="1"/>
            <a:t>Графовые</a:t>
          </a:r>
          <a:r>
            <a:rPr lang="ru-RU" b="0" i="0" dirty="0"/>
            <a:t> СУБД (</a:t>
          </a:r>
          <a:r>
            <a:rPr lang="en-US" b="0" i="0" dirty="0"/>
            <a:t>Neo4j)</a:t>
          </a:r>
          <a:endParaRPr lang="en-US" dirty="0"/>
        </a:p>
      </dgm:t>
    </dgm:pt>
    <dgm:pt modelId="{E7BD924B-6A2D-4349-A50C-3AD99B75404D}" type="parTrans" cxnId="{14C7128E-005A-44DD-81A5-A908DBFFC1AE}">
      <dgm:prSet/>
      <dgm:spPr/>
      <dgm:t>
        <a:bodyPr/>
        <a:lstStyle/>
        <a:p>
          <a:endParaRPr lang="en-US"/>
        </a:p>
      </dgm:t>
    </dgm:pt>
    <dgm:pt modelId="{4B80D78E-2F94-4310-BBC6-F2535AE4433E}" type="sibTrans" cxnId="{14C7128E-005A-44DD-81A5-A908DBFFC1AE}">
      <dgm:prSet/>
      <dgm:spPr/>
      <dgm:t>
        <a:bodyPr/>
        <a:lstStyle/>
        <a:p>
          <a:endParaRPr lang="en-US"/>
        </a:p>
      </dgm:t>
    </dgm:pt>
    <dgm:pt modelId="{EA2514D1-8833-4EE8-8000-5B779028C1B0}">
      <dgm:prSet/>
      <dgm:spPr/>
      <dgm:t>
        <a:bodyPr/>
        <a:lstStyle/>
        <a:p>
          <a:r>
            <a:rPr lang="ru-RU" b="0" i="0" dirty="0"/>
            <a:t>Распределенные СУБД (</a:t>
          </a:r>
          <a:r>
            <a:rPr lang="en-US" b="0" i="0" dirty="0"/>
            <a:t>YDB, </a:t>
          </a:r>
          <a:r>
            <a:rPr lang="en-US" b="0" i="0" dirty="0" err="1"/>
            <a:t>CockroachDB</a:t>
          </a:r>
          <a:r>
            <a:rPr lang="en-US" b="0" i="0" dirty="0"/>
            <a:t>)</a:t>
          </a:r>
          <a:endParaRPr lang="en-US" dirty="0"/>
        </a:p>
      </dgm:t>
    </dgm:pt>
    <dgm:pt modelId="{85AEB489-62BB-4CA4-8247-131BE0AB97EB}" type="parTrans" cxnId="{C1F3E761-6DF8-4A4A-B4C3-9D07297D42BC}">
      <dgm:prSet/>
      <dgm:spPr/>
      <dgm:t>
        <a:bodyPr/>
        <a:lstStyle/>
        <a:p>
          <a:endParaRPr lang="en-US"/>
        </a:p>
      </dgm:t>
    </dgm:pt>
    <dgm:pt modelId="{C40A3788-A28E-48D7-A287-97C872857B35}" type="sibTrans" cxnId="{C1F3E761-6DF8-4A4A-B4C3-9D07297D42BC}">
      <dgm:prSet/>
      <dgm:spPr/>
      <dgm:t>
        <a:bodyPr/>
        <a:lstStyle/>
        <a:p>
          <a:endParaRPr lang="en-US"/>
        </a:p>
      </dgm:t>
    </dgm:pt>
    <dgm:pt modelId="{05A6C253-50E0-437F-BDBF-C69B4D12DCDB}">
      <dgm:prSet/>
      <dgm:spPr>
        <a:solidFill>
          <a:schemeClr val="accent3">
            <a:lumMod val="75000"/>
          </a:schemeClr>
        </a:solidFill>
      </dgm:spPr>
      <dgm:t>
        <a:bodyPr/>
        <a:lstStyle/>
        <a:p>
          <a:r>
            <a:rPr lang="ru-RU" b="0" i="0" dirty="0"/>
            <a:t>Гостевая лекция</a:t>
          </a:r>
          <a:br>
            <a:rPr lang="ru-RU" b="0" i="0" dirty="0"/>
          </a:br>
          <a:r>
            <a:rPr lang="ro-RO" dirty="0"/>
            <a:t>ScyllaDB</a:t>
          </a:r>
          <a:br>
            <a:rPr lang="ru-RU" dirty="0"/>
          </a:br>
          <a:r>
            <a:rPr lang="ru-RU" dirty="0"/>
            <a:t>(25 апреля)</a:t>
          </a:r>
        </a:p>
      </dgm:t>
    </dgm:pt>
    <dgm:pt modelId="{B7B55480-C7AC-4E84-9B29-5835AA501530}" type="parTrans" cxnId="{AB10EB96-AE64-4E25-ADB9-6020E6903123}">
      <dgm:prSet/>
      <dgm:spPr/>
      <dgm:t>
        <a:bodyPr/>
        <a:lstStyle/>
        <a:p>
          <a:endParaRPr lang="ru-RU"/>
        </a:p>
      </dgm:t>
    </dgm:pt>
    <dgm:pt modelId="{AEFAE31C-A337-43B9-ADAF-022FAE86D077}" type="sibTrans" cxnId="{AB10EB96-AE64-4E25-ADB9-6020E6903123}">
      <dgm:prSet/>
      <dgm:spPr/>
      <dgm:t>
        <a:bodyPr/>
        <a:lstStyle/>
        <a:p>
          <a:endParaRPr lang="ru-RU"/>
        </a:p>
      </dgm:t>
    </dgm:pt>
    <dgm:pt modelId="{FB7BC0D2-AC47-4BF7-A539-274C56EB59EE}">
      <dgm:prSet/>
      <dgm:spPr/>
      <dgm:t>
        <a:bodyPr/>
        <a:lstStyle/>
        <a:p>
          <a:r>
            <a:rPr lang="ru-RU" dirty="0"/>
            <a:t>Векторные СУБД. </a:t>
          </a:r>
          <a:r>
            <a:rPr lang="ro-RO" dirty="0"/>
            <a:t>Weaviate</a:t>
          </a:r>
          <a:endParaRPr lang="ru-RU" dirty="0"/>
        </a:p>
      </dgm:t>
    </dgm:pt>
    <dgm:pt modelId="{49BB467B-CC8A-458D-AB7F-A30844E01CB8}" type="parTrans" cxnId="{34B65DAA-8DCD-48A1-8145-8344546027F5}">
      <dgm:prSet/>
      <dgm:spPr/>
      <dgm:t>
        <a:bodyPr/>
        <a:lstStyle/>
        <a:p>
          <a:endParaRPr lang="ru-RU"/>
        </a:p>
      </dgm:t>
    </dgm:pt>
    <dgm:pt modelId="{32D36E6B-58A1-4B6F-B03E-C20C22EC2B27}" type="sibTrans" cxnId="{34B65DAA-8DCD-48A1-8145-8344546027F5}">
      <dgm:prSet/>
      <dgm:spPr/>
      <dgm:t>
        <a:bodyPr/>
        <a:lstStyle/>
        <a:p>
          <a:endParaRPr lang="ru-RU"/>
        </a:p>
      </dgm:t>
    </dgm:pt>
    <dgm:pt modelId="{765E01CF-7D19-4CBC-A094-ADD8484A1EAA}">
      <dgm:prSet/>
      <dgm:spPr/>
      <dgm:t>
        <a:bodyPr/>
        <a:lstStyle/>
        <a:p>
          <a:r>
            <a:rPr lang="ru-RU" dirty="0"/>
            <a:t>Итоговое занятие</a:t>
          </a:r>
          <a:br>
            <a:rPr lang="ru-RU" dirty="0"/>
          </a:br>
          <a:r>
            <a:rPr lang="ru-RU" dirty="0"/>
            <a:t>(16 мая)</a:t>
          </a:r>
        </a:p>
      </dgm:t>
    </dgm:pt>
    <dgm:pt modelId="{06F0D122-DB46-461B-86F3-833F57012844}" type="parTrans" cxnId="{CF90EB3D-7DC6-4389-A96C-645F06D34EAE}">
      <dgm:prSet/>
      <dgm:spPr/>
      <dgm:t>
        <a:bodyPr/>
        <a:lstStyle/>
        <a:p>
          <a:endParaRPr lang="ru-RU"/>
        </a:p>
      </dgm:t>
    </dgm:pt>
    <dgm:pt modelId="{3249139B-35E0-4124-AD5F-E4F972885A0A}" type="sibTrans" cxnId="{CF90EB3D-7DC6-4389-A96C-645F06D34EAE}">
      <dgm:prSet/>
      <dgm:spPr/>
      <dgm:t>
        <a:bodyPr/>
        <a:lstStyle/>
        <a:p>
          <a:endParaRPr lang="ru-RU"/>
        </a:p>
      </dgm:t>
    </dgm:pt>
    <dgm:pt modelId="{BB56BEEE-8A3D-4470-957B-C53ADF5E228E}" type="pres">
      <dgm:prSet presAssocID="{C157DEC5-D64E-473E-A2B4-CE65143F4DF6}" presName="Name0" presStyleCnt="0">
        <dgm:presLayoutVars>
          <dgm:dir/>
          <dgm:resizeHandles val="exact"/>
        </dgm:presLayoutVars>
      </dgm:prSet>
      <dgm:spPr/>
    </dgm:pt>
    <dgm:pt modelId="{721D923A-735E-403F-BCD5-693A9DC0C450}" type="pres">
      <dgm:prSet presAssocID="{A4C5EC97-3C66-4E3A-8F0C-43C8B344D1E5}" presName="node" presStyleLbl="node1" presStyleIdx="0" presStyleCnt="15" custLinFactNeighborX="-978" custLinFactNeighborY="-208">
        <dgm:presLayoutVars>
          <dgm:bulletEnabled val="1"/>
        </dgm:presLayoutVars>
      </dgm:prSet>
      <dgm:spPr/>
    </dgm:pt>
    <dgm:pt modelId="{DF8DD594-9F27-4F23-8D97-54D84C3FA8C1}" type="pres">
      <dgm:prSet presAssocID="{8542A36C-BAB8-422C-BF6D-195CCF869D79}" presName="sibTrans" presStyleLbl="sibTrans1D1" presStyleIdx="0" presStyleCnt="14"/>
      <dgm:spPr/>
    </dgm:pt>
    <dgm:pt modelId="{5E28F8CB-37B9-4DE5-A9D1-94F9A924CB62}" type="pres">
      <dgm:prSet presAssocID="{8542A36C-BAB8-422C-BF6D-195CCF869D79}" presName="connectorText" presStyleLbl="sibTrans1D1" presStyleIdx="0" presStyleCnt="14"/>
      <dgm:spPr/>
    </dgm:pt>
    <dgm:pt modelId="{42037B10-1ACC-429A-A2E8-846C4F92578B}" type="pres">
      <dgm:prSet presAssocID="{6AC2E8F7-EF02-4B9A-9B82-DD508F049463}" presName="node" presStyleLbl="node1" presStyleIdx="1" presStyleCnt="15">
        <dgm:presLayoutVars>
          <dgm:bulletEnabled val="1"/>
        </dgm:presLayoutVars>
      </dgm:prSet>
      <dgm:spPr/>
    </dgm:pt>
    <dgm:pt modelId="{1B742D1A-2C9E-4B83-AC1B-BE9D084CE509}" type="pres">
      <dgm:prSet presAssocID="{48268F00-6055-43C2-8843-78E0463A34D4}" presName="sibTrans" presStyleLbl="sibTrans1D1" presStyleIdx="1" presStyleCnt="14"/>
      <dgm:spPr/>
    </dgm:pt>
    <dgm:pt modelId="{832949CF-7120-4EC9-AB54-1EFF630B7FB4}" type="pres">
      <dgm:prSet presAssocID="{48268F00-6055-43C2-8843-78E0463A34D4}" presName="connectorText" presStyleLbl="sibTrans1D1" presStyleIdx="1" presStyleCnt="14"/>
      <dgm:spPr/>
    </dgm:pt>
    <dgm:pt modelId="{ED0FBE5F-4DA7-4D1D-AE4E-F1EE9DC5A252}" type="pres">
      <dgm:prSet presAssocID="{BC1F7680-E6E5-4B09-A004-B65D2DE71B51}" presName="node" presStyleLbl="node1" presStyleIdx="2" presStyleCnt="15">
        <dgm:presLayoutVars>
          <dgm:bulletEnabled val="1"/>
        </dgm:presLayoutVars>
      </dgm:prSet>
      <dgm:spPr/>
    </dgm:pt>
    <dgm:pt modelId="{D38F1421-D384-4EA8-98EC-A81E6D92BF3B}" type="pres">
      <dgm:prSet presAssocID="{3B9C4EED-57AC-4EF9-BE14-0A657018F732}" presName="sibTrans" presStyleLbl="sibTrans1D1" presStyleIdx="2" presStyleCnt="14"/>
      <dgm:spPr/>
    </dgm:pt>
    <dgm:pt modelId="{C492D68B-691B-4E33-9792-131CACBCC653}" type="pres">
      <dgm:prSet presAssocID="{3B9C4EED-57AC-4EF9-BE14-0A657018F732}" presName="connectorText" presStyleLbl="sibTrans1D1" presStyleIdx="2" presStyleCnt="14"/>
      <dgm:spPr/>
    </dgm:pt>
    <dgm:pt modelId="{F6C21C86-20D2-4F21-AE58-FC4AEE493B2E}" type="pres">
      <dgm:prSet presAssocID="{62F120F8-980D-4CCB-9088-E93C80944A60}" presName="node" presStyleLbl="node1" presStyleIdx="3" presStyleCnt="15">
        <dgm:presLayoutVars>
          <dgm:bulletEnabled val="1"/>
        </dgm:presLayoutVars>
      </dgm:prSet>
      <dgm:spPr/>
    </dgm:pt>
    <dgm:pt modelId="{D0F1473C-1DE6-4BFD-BF8D-AC0BC70ABFAD}" type="pres">
      <dgm:prSet presAssocID="{627A83BD-D7F4-4277-BA86-3C8C2EEA157B}" presName="sibTrans" presStyleLbl="sibTrans1D1" presStyleIdx="3" presStyleCnt="14"/>
      <dgm:spPr/>
    </dgm:pt>
    <dgm:pt modelId="{B7A3BA5D-F7B3-4721-8F02-3B3CF012816A}" type="pres">
      <dgm:prSet presAssocID="{627A83BD-D7F4-4277-BA86-3C8C2EEA157B}" presName="connectorText" presStyleLbl="sibTrans1D1" presStyleIdx="3" presStyleCnt="14"/>
      <dgm:spPr/>
    </dgm:pt>
    <dgm:pt modelId="{A6CE5718-1AA7-48A9-9A64-88B2B0A270B9}" type="pres">
      <dgm:prSet presAssocID="{0594DC0A-D95D-47E4-A035-50C69C378D08}" presName="node" presStyleLbl="node1" presStyleIdx="4" presStyleCnt="15">
        <dgm:presLayoutVars>
          <dgm:bulletEnabled val="1"/>
        </dgm:presLayoutVars>
      </dgm:prSet>
      <dgm:spPr/>
    </dgm:pt>
    <dgm:pt modelId="{2C49869C-0260-44CC-A693-68EC9C215CED}" type="pres">
      <dgm:prSet presAssocID="{6F352C37-25C2-46D2-8C03-6E7D30E943D8}" presName="sibTrans" presStyleLbl="sibTrans1D1" presStyleIdx="4" presStyleCnt="14"/>
      <dgm:spPr/>
    </dgm:pt>
    <dgm:pt modelId="{279A1C00-CA82-4A96-8AAA-8A2995915117}" type="pres">
      <dgm:prSet presAssocID="{6F352C37-25C2-46D2-8C03-6E7D30E943D8}" presName="connectorText" presStyleLbl="sibTrans1D1" presStyleIdx="4" presStyleCnt="14"/>
      <dgm:spPr/>
    </dgm:pt>
    <dgm:pt modelId="{067F0BEE-5DA0-4503-AD2C-9C8AD43EC3E2}" type="pres">
      <dgm:prSet presAssocID="{46E9FA81-0E61-47CD-955A-E3DF93A694AF}" presName="node" presStyleLbl="node1" presStyleIdx="5" presStyleCnt="15">
        <dgm:presLayoutVars>
          <dgm:bulletEnabled val="1"/>
        </dgm:presLayoutVars>
      </dgm:prSet>
      <dgm:spPr/>
    </dgm:pt>
    <dgm:pt modelId="{A80E552C-FDBB-4019-B1F2-C2D3C1F14DBA}" type="pres">
      <dgm:prSet presAssocID="{B11F7DA7-7257-48D6-8D92-B0CB7EFCFDA9}" presName="sibTrans" presStyleLbl="sibTrans1D1" presStyleIdx="5" presStyleCnt="14"/>
      <dgm:spPr/>
    </dgm:pt>
    <dgm:pt modelId="{D6E4BE9D-C4D2-4813-85E5-424BDD3BCDFB}" type="pres">
      <dgm:prSet presAssocID="{B11F7DA7-7257-48D6-8D92-B0CB7EFCFDA9}" presName="connectorText" presStyleLbl="sibTrans1D1" presStyleIdx="5" presStyleCnt="14"/>
      <dgm:spPr/>
    </dgm:pt>
    <dgm:pt modelId="{EE8E44FF-6BB3-4D26-8C5C-51E795BF2F02}" type="pres">
      <dgm:prSet presAssocID="{5679AABB-9087-4700-9EAE-3347A553164D}" presName="node" presStyleLbl="node1" presStyleIdx="6" presStyleCnt="15">
        <dgm:presLayoutVars>
          <dgm:bulletEnabled val="1"/>
        </dgm:presLayoutVars>
      </dgm:prSet>
      <dgm:spPr/>
    </dgm:pt>
    <dgm:pt modelId="{36077A90-B0F8-409F-9C38-F1C565B35A8F}" type="pres">
      <dgm:prSet presAssocID="{0F2024CE-130F-47F9-AD56-A8FC5C09C728}" presName="sibTrans" presStyleLbl="sibTrans1D1" presStyleIdx="6" presStyleCnt="14"/>
      <dgm:spPr/>
    </dgm:pt>
    <dgm:pt modelId="{70B13FA7-2938-4B31-B888-6274AA3ED3E1}" type="pres">
      <dgm:prSet presAssocID="{0F2024CE-130F-47F9-AD56-A8FC5C09C728}" presName="connectorText" presStyleLbl="sibTrans1D1" presStyleIdx="6" presStyleCnt="14"/>
      <dgm:spPr/>
    </dgm:pt>
    <dgm:pt modelId="{A9CFB23B-7153-4836-B8C1-58A79F6BEE9C}" type="pres">
      <dgm:prSet presAssocID="{385DE214-6079-40C2-8E9B-9D734F478BC6}" presName="node" presStyleLbl="node1" presStyleIdx="7" presStyleCnt="15">
        <dgm:presLayoutVars>
          <dgm:bulletEnabled val="1"/>
        </dgm:presLayoutVars>
      </dgm:prSet>
      <dgm:spPr/>
    </dgm:pt>
    <dgm:pt modelId="{D72EF03E-479C-4453-9AE3-007732E19AEE}" type="pres">
      <dgm:prSet presAssocID="{A95D5F65-DD18-4C0B-B8B5-F8FCA527A73E}" presName="sibTrans" presStyleLbl="sibTrans1D1" presStyleIdx="7" presStyleCnt="14"/>
      <dgm:spPr/>
    </dgm:pt>
    <dgm:pt modelId="{7FF17354-1D4E-4AE8-87E8-1ADE70ECF6FC}" type="pres">
      <dgm:prSet presAssocID="{A95D5F65-DD18-4C0B-B8B5-F8FCA527A73E}" presName="connectorText" presStyleLbl="sibTrans1D1" presStyleIdx="7" presStyleCnt="14"/>
      <dgm:spPr/>
    </dgm:pt>
    <dgm:pt modelId="{AD99E3CC-0982-44DE-A126-F5A84FBEFEE5}" type="pres">
      <dgm:prSet presAssocID="{6E7CAD29-CA0A-46BD-B56F-682C9D5AB1AB}" presName="node" presStyleLbl="node1" presStyleIdx="8" presStyleCnt="15">
        <dgm:presLayoutVars>
          <dgm:bulletEnabled val="1"/>
        </dgm:presLayoutVars>
      </dgm:prSet>
      <dgm:spPr/>
    </dgm:pt>
    <dgm:pt modelId="{990F8609-FC89-4102-B6B8-698F792EBCA2}" type="pres">
      <dgm:prSet presAssocID="{92F12797-F71A-4E13-87F5-12B885B5C244}" presName="sibTrans" presStyleLbl="sibTrans1D1" presStyleIdx="8" presStyleCnt="14"/>
      <dgm:spPr/>
    </dgm:pt>
    <dgm:pt modelId="{FAA40383-B887-49C6-B257-CE5AA9EB130E}" type="pres">
      <dgm:prSet presAssocID="{92F12797-F71A-4E13-87F5-12B885B5C244}" presName="connectorText" presStyleLbl="sibTrans1D1" presStyleIdx="8" presStyleCnt="14"/>
      <dgm:spPr/>
    </dgm:pt>
    <dgm:pt modelId="{19ADA646-844B-4BED-8E5A-A6EF51953C7C}" type="pres">
      <dgm:prSet presAssocID="{CD707CE3-14FC-4112-91EB-0EC3AD37F070}" presName="node" presStyleLbl="node1" presStyleIdx="9" presStyleCnt="15">
        <dgm:presLayoutVars>
          <dgm:bulletEnabled val="1"/>
        </dgm:presLayoutVars>
      </dgm:prSet>
      <dgm:spPr/>
    </dgm:pt>
    <dgm:pt modelId="{9629D8DE-40E4-460E-9E30-B161B2B56D2A}" type="pres">
      <dgm:prSet presAssocID="{CA46C6C4-94F1-4958-B6E5-7C92C40C932B}" presName="sibTrans" presStyleLbl="sibTrans1D1" presStyleIdx="9" presStyleCnt="14"/>
      <dgm:spPr/>
    </dgm:pt>
    <dgm:pt modelId="{D39869FD-ECBB-4FEE-A09E-FF4CA3D3208C}" type="pres">
      <dgm:prSet presAssocID="{CA46C6C4-94F1-4958-B6E5-7C92C40C932B}" presName="connectorText" presStyleLbl="sibTrans1D1" presStyleIdx="9" presStyleCnt="14"/>
      <dgm:spPr/>
    </dgm:pt>
    <dgm:pt modelId="{0C194A09-BBD2-4B67-B827-217380D20DB0}" type="pres">
      <dgm:prSet presAssocID="{1116C960-D0BF-4CF1-811D-4D14B7303A9B}" presName="node" presStyleLbl="node1" presStyleIdx="10" presStyleCnt="15">
        <dgm:presLayoutVars>
          <dgm:bulletEnabled val="1"/>
        </dgm:presLayoutVars>
      </dgm:prSet>
      <dgm:spPr/>
    </dgm:pt>
    <dgm:pt modelId="{E884EF59-37F4-4366-9D59-E8ABC8026122}" type="pres">
      <dgm:prSet presAssocID="{4B80D78E-2F94-4310-BBC6-F2535AE4433E}" presName="sibTrans" presStyleLbl="sibTrans1D1" presStyleIdx="10" presStyleCnt="14"/>
      <dgm:spPr/>
    </dgm:pt>
    <dgm:pt modelId="{E6FCADFB-F413-4218-BDDC-511A664DFC77}" type="pres">
      <dgm:prSet presAssocID="{4B80D78E-2F94-4310-BBC6-F2535AE4433E}" presName="connectorText" presStyleLbl="sibTrans1D1" presStyleIdx="10" presStyleCnt="14"/>
      <dgm:spPr/>
    </dgm:pt>
    <dgm:pt modelId="{F1C1EC16-6120-4C79-BDBE-19AA311B3CBE}" type="pres">
      <dgm:prSet presAssocID="{EA2514D1-8833-4EE8-8000-5B779028C1B0}" presName="node" presStyleLbl="node1" presStyleIdx="11" presStyleCnt="15">
        <dgm:presLayoutVars>
          <dgm:bulletEnabled val="1"/>
        </dgm:presLayoutVars>
      </dgm:prSet>
      <dgm:spPr/>
    </dgm:pt>
    <dgm:pt modelId="{58D643B1-C9CA-430D-B5A1-2EC0C543E94C}" type="pres">
      <dgm:prSet presAssocID="{C40A3788-A28E-48D7-A287-97C872857B35}" presName="sibTrans" presStyleLbl="sibTrans1D1" presStyleIdx="11" presStyleCnt="14"/>
      <dgm:spPr/>
    </dgm:pt>
    <dgm:pt modelId="{5FB9A125-5AA9-4AB2-81CA-DF262EF2CAF0}" type="pres">
      <dgm:prSet presAssocID="{C40A3788-A28E-48D7-A287-97C872857B35}" presName="connectorText" presStyleLbl="sibTrans1D1" presStyleIdx="11" presStyleCnt="14"/>
      <dgm:spPr/>
    </dgm:pt>
    <dgm:pt modelId="{CB59154F-1086-433A-AF35-A10646F4D9B8}" type="pres">
      <dgm:prSet presAssocID="{05A6C253-50E0-437F-BDBF-C69B4D12DCDB}" presName="node" presStyleLbl="node1" presStyleIdx="12" presStyleCnt="15">
        <dgm:presLayoutVars>
          <dgm:bulletEnabled val="1"/>
        </dgm:presLayoutVars>
      </dgm:prSet>
      <dgm:spPr/>
    </dgm:pt>
    <dgm:pt modelId="{18D869C3-ECEA-4501-96ED-11F70F55B64D}" type="pres">
      <dgm:prSet presAssocID="{AEFAE31C-A337-43B9-ADAF-022FAE86D077}" presName="sibTrans" presStyleLbl="sibTrans1D1" presStyleIdx="12" presStyleCnt="14"/>
      <dgm:spPr/>
    </dgm:pt>
    <dgm:pt modelId="{EEB58716-C63B-483E-9EDE-1403FD341E6E}" type="pres">
      <dgm:prSet presAssocID="{AEFAE31C-A337-43B9-ADAF-022FAE86D077}" presName="connectorText" presStyleLbl="sibTrans1D1" presStyleIdx="12" presStyleCnt="14"/>
      <dgm:spPr/>
    </dgm:pt>
    <dgm:pt modelId="{DC0E4BE6-904E-49AA-84FA-279DB41DD635}" type="pres">
      <dgm:prSet presAssocID="{FB7BC0D2-AC47-4BF7-A539-274C56EB59EE}" presName="node" presStyleLbl="node1" presStyleIdx="13" presStyleCnt="15">
        <dgm:presLayoutVars>
          <dgm:bulletEnabled val="1"/>
        </dgm:presLayoutVars>
      </dgm:prSet>
      <dgm:spPr/>
    </dgm:pt>
    <dgm:pt modelId="{235D5C2E-636F-4CAE-B9C6-36C6C442D410}" type="pres">
      <dgm:prSet presAssocID="{32D36E6B-58A1-4B6F-B03E-C20C22EC2B27}" presName="sibTrans" presStyleLbl="sibTrans1D1" presStyleIdx="13" presStyleCnt="14"/>
      <dgm:spPr/>
    </dgm:pt>
    <dgm:pt modelId="{EFF7DCBC-B635-4AFF-8F5C-E784D0121857}" type="pres">
      <dgm:prSet presAssocID="{32D36E6B-58A1-4B6F-B03E-C20C22EC2B27}" presName="connectorText" presStyleLbl="sibTrans1D1" presStyleIdx="13" presStyleCnt="14"/>
      <dgm:spPr/>
    </dgm:pt>
    <dgm:pt modelId="{4F41FC3A-11E9-492B-A1B9-8CFA84CD2B89}" type="pres">
      <dgm:prSet presAssocID="{765E01CF-7D19-4CBC-A094-ADD8484A1EAA}" presName="node" presStyleLbl="node1" presStyleIdx="14" presStyleCnt="15">
        <dgm:presLayoutVars>
          <dgm:bulletEnabled val="1"/>
        </dgm:presLayoutVars>
      </dgm:prSet>
      <dgm:spPr/>
    </dgm:pt>
  </dgm:ptLst>
  <dgm:cxnLst>
    <dgm:cxn modelId="{DDF5A005-B25E-4D11-B647-F4E6B64B9178}" type="presOf" srcId="{8542A36C-BAB8-422C-BF6D-195CCF869D79}" destId="{DF8DD594-9F27-4F23-8D97-54D84C3FA8C1}" srcOrd="0" destOrd="0" presId="urn:microsoft.com/office/officeart/2016/7/layout/RepeatingBendingProcessNew"/>
    <dgm:cxn modelId="{AA0D1609-8B30-4AF2-8ED3-7C056E29066D}" type="presOf" srcId="{5679AABB-9087-4700-9EAE-3347A553164D}" destId="{EE8E44FF-6BB3-4D26-8C5C-51E795BF2F02}" srcOrd="0" destOrd="0" presId="urn:microsoft.com/office/officeart/2016/7/layout/RepeatingBendingProcessNew"/>
    <dgm:cxn modelId="{FC72E817-C8C9-4C13-9C32-8AAF5265596A}" srcId="{C157DEC5-D64E-473E-A2B4-CE65143F4DF6}" destId="{62F120F8-980D-4CCB-9088-E93C80944A60}" srcOrd="3" destOrd="0" parTransId="{FF24419C-F0CA-4729-92B9-CEB2E8F2A40E}" sibTransId="{627A83BD-D7F4-4277-BA86-3C8C2EEA157B}"/>
    <dgm:cxn modelId="{7908FF18-A349-4F3B-A455-EC288415E81F}" type="presOf" srcId="{AEFAE31C-A337-43B9-ADAF-022FAE86D077}" destId="{18D869C3-ECEA-4501-96ED-11F70F55B64D}" srcOrd="0" destOrd="0" presId="urn:microsoft.com/office/officeart/2016/7/layout/RepeatingBendingProcessNew"/>
    <dgm:cxn modelId="{9E8C3119-1445-4224-B041-6FF50D40D87A}" type="presOf" srcId="{62F120F8-980D-4CCB-9088-E93C80944A60}" destId="{F6C21C86-20D2-4F21-AE58-FC4AEE493B2E}" srcOrd="0" destOrd="0" presId="urn:microsoft.com/office/officeart/2016/7/layout/RepeatingBendingProcessNew"/>
    <dgm:cxn modelId="{81233A19-764C-489A-8AAA-3740854FAD1A}" type="presOf" srcId="{32D36E6B-58A1-4B6F-B03E-C20C22EC2B27}" destId="{EFF7DCBC-B635-4AFF-8F5C-E784D0121857}" srcOrd="1" destOrd="0" presId="urn:microsoft.com/office/officeart/2016/7/layout/RepeatingBendingProcessNew"/>
    <dgm:cxn modelId="{30698D22-ED3C-42D2-AB34-D828D6B72CCC}" type="presOf" srcId="{4B80D78E-2F94-4310-BBC6-F2535AE4433E}" destId="{E6FCADFB-F413-4218-BDDC-511A664DFC77}" srcOrd="1" destOrd="0" presId="urn:microsoft.com/office/officeart/2016/7/layout/RepeatingBendingProcessNew"/>
    <dgm:cxn modelId="{4D0D4E2D-8866-4277-93AD-35D13C31D99E}" type="presOf" srcId="{6F352C37-25C2-46D2-8C03-6E7D30E943D8}" destId="{2C49869C-0260-44CC-A693-68EC9C215CED}" srcOrd="0" destOrd="0" presId="urn:microsoft.com/office/officeart/2016/7/layout/RepeatingBendingProcessNew"/>
    <dgm:cxn modelId="{0A431133-3F8A-470A-ADF2-1D45567D845D}" type="presOf" srcId="{6F352C37-25C2-46D2-8C03-6E7D30E943D8}" destId="{279A1C00-CA82-4A96-8AAA-8A2995915117}" srcOrd="1" destOrd="0" presId="urn:microsoft.com/office/officeart/2016/7/layout/RepeatingBendingProcessNew"/>
    <dgm:cxn modelId="{1CDF713C-7E29-4E25-940E-E113D74E8581}" type="presOf" srcId="{48268F00-6055-43C2-8843-78E0463A34D4}" destId="{832949CF-7120-4EC9-AB54-1EFF630B7FB4}" srcOrd="1" destOrd="0" presId="urn:microsoft.com/office/officeart/2016/7/layout/RepeatingBendingProcessNew"/>
    <dgm:cxn modelId="{CF90EB3D-7DC6-4389-A96C-645F06D34EAE}" srcId="{C157DEC5-D64E-473E-A2B4-CE65143F4DF6}" destId="{765E01CF-7D19-4CBC-A094-ADD8484A1EAA}" srcOrd="14" destOrd="0" parTransId="{06F0D122-DB46-461B-86F3-833F57012844}" sibTransId="{3249139B-35E0-4124-AD5F-E4F972885A0A}"/>
    <dgm:cxn modelId="{767ADB5E-7B4C-4BD1-8784-3C40DD87A92E}" type="presOf" srcId="{0594DC0A-D95D-47E4-A035-50C69C378D08}" destId="{A6CE5718-1AA7-48A9-9A64-88B2B0A270B9}" srcOrd="0" destOrd="0" presId="urn:microsoft.com/office/officeart/2016/7/layout/RepeatingBendingProcessNew"/>
    <dgm:cxn modelId="{F21B485F-7DB6-453A-A82B-A61984846531}" type="presOf" srcId="{32D36E6B-58A1-4B6F-B03E-C20C22EC2B27}" destId="{235D5C2E-636F-4CAE-B9C6-36C6C442D410}" srcOrd="0" destOrd="0" presId="urn:microsoft.com/office/officeart/2016/7/layout/RepeatingBendingProcessNew"/>
    <dgm:cxn modelId="{C1F3E761-6DF8-4A4A-B4C3-9D07297D42BC}" srcId="{C157DEC5-D64E-473E-A2B4-CE65143F4DF6}" destId="{EA2514D1-8833-4EE8-8000-5B779028C1B0}" srcOrd="11" destOrd="0" parTransId="{85AEB489-62BB-4CA4-8247-131BE0AB97EB}" sibTransId="{C40A3788-A28E-48D7-A287-97C872857B35}"/>
    <dgm:cxn modelId="{0649EE49-D0BE-41C9-9D00-0A551637F5E0}" type="presOf" srcId="{CA46C6C4-94F1-4958-B6E5-7C92C40C932B}" destId="{D39869FD-ECBB-4FEE-A09E-FF4CA3D3208C}" srcOrd="1" destOrd="0" presId="urn:microsoft.com/office/officeart/2016/7/layout/RepeatingBendingProcessNew"/>
    <dgm:cxn modelId="{F530804C-361A-4799-8CDE-99C73B437D57}" type="presOf" srcId="{B11F7DA7-7257-48D6-8D92-B0CB7EFCFDA9}" destId="{D6E4BE9D-C4D2-4813-85E5-424BDD3BCDFB}" srcOrd="1" destOrd="0" presId="urn:microsoft.com/office/officeart/2016/7/layout/RepeatingBendingProcessNew"/>
    <dgm:cxn modelId="{9200324D-57BE-4FE6-BDC4-7A185E86639D}" srcId="{C157DEC5-D64E-473E-A2B4-CE65143F4DF6}" destId="{CD707CE3-14FC-4112-91EB-0EC3AD37F070}" srcOrd="9" destOrd="0" parTransId="{48FAE18D-84C0-4202-AEFD-B545643D0A24}" sibTransId="{CA46C6C4-94F1-4958-B6E5-7C92C40C932B}"/>
    <dgm:cxn modelId="{5B8F3951-807F-48B8-8955-0190E4A11A44}" type="presOf" srcId="{92F12797-F71A-4E13-87F5-12B885B5C244}" destId="{990F8609-FC89-4102-B6B8-698F792EBCA2}" srcOrd="0" destOrd="0" presId="urn:microsoft.com/office/officeart/2016/7/layout/RepeatingBendingProcessNew"/>
    <dgm:cxn modelId="{2A0B1172-888C-4841-9951-EBDA281AD0AA}" type="presOf" srcId="{0F2024CE-130F-47F9-AD56-A8FC5C09C728}" destId="{70B13FA7-2938-4B31-B888-6274AA3ED3E1}" srcOrd="1" destOrd="0" presId="urn:microsoft.com/office/officeart/2016/7/layout/RepeatingBendingProcessNew"/>
    <dgm:cxn modelId="{4ED78D53-4EE8-4A15-BA2E-A79578220442}" type="presOf" srcId="{A4C5EC97-3C66-4E3A-8F0C-43C8B344D1E5}" destId="{721D923A-735E-403F-BCD5-693A9DC0C450}" srcOrd="0" destOrd="0" presId="urn:microsoft.com/office/officeart/2016/7/layout/RepeatingBendingProcessNew"/>
    <dgm:cxn modelId="{3B658277-67F1-41D9-BEE3-6E0E16E38233}" srcId="{C157DEC5-D64E-473E-A2B4-CE65143F4DF6}" destId="{6AC2E8F7-EF02-4B9A-9B82-DD508F049463}" srcOrd="1" destOrd="0" parTransId="{05732311-1E7D-4884-8869-03EFA167C1D5}" sibTransId="{48268F00-6055-43C2-8843-78E0463A34D4}"/>
    <dgm:cxn modelId="{7904AF77-0F25-47B5-BA82-2D1C66B85E6F}" type="presOf" srcId="{6AC2E8F7-EF02-4B9A-9B82-DD508F049463}" destId="{42037B10-1ACC-429A-A2E8-846C4F92578B}" srcOrd="0" destOrd="0" presId="urn:microsoft.com/office/officeart/2016/7/layout/RepeatingBendingProcessNew"/>
    <dgm:cxn modelId="{A64B2E7B-6150-4062-82F0-F5582CACDCC2}" type="presOf" srcId="{627A83BD-D7F4-4277-BA86-3C8C2EEA157B}" destId="{B7A3BA5D-F7B3-4721-8F02-3B3CF012816A}" srcOrd="1" destOrd="0" presId="urn:microsoft.com/office/officeart/2016/7/layout/RepeatingBendingProcessNew"/>
    <dgm:cxn modelId="{4DA9B07B-D407-4B49-B9E1-1FC81440D9F6}" type="presOf" srcId="{46E9FA81-0E61-47CD-955A-E3DF93A694AF}" destId="{067F0BEE-5DA0-4503-AD2C-9C8AD43EC3E2}" srcOrd="0" destOrd="0" presId="urn:microsoft.com/office/officeart/2016/7/layout/RepeatingBendingProcessNew"/>
    <dgm:cxn modelId="{1236F67C-50F1-446E-90E1-6858B538F569}" srcId="{C157DEC5-D64E-473E-A2B4-CE65143F4DF6}" destId="{385DE214-6079-40C2-8E9B-9D734F478BC6}" srcOrd="7" destOrd="0" parTransId="{177097E0-2D0A-4323-8121-76B77D57ACEA}" sibTransId="{A95D5F65-DD18-4C0B-B8B5-F8FCA527A73E}"/>
    <dgm:cxn modelId="{47811D7F-F48A-4605-B703-EACC815A2C23}" srcId="{C157DEC5-D64E-473E-A2B4-CE65143F4DF6}" destId="{A4C5EC97-3C66-4E3A-8F0C-43C8B344D1E5}" srcOrd="0" destOrd="0" parTransId="{E92AC7AF-A0B8-4672-870B-3041A683A6EB}" sibTransId="{8542A36C-BAB8-422C-BF6D-195CCF869D79}"/>
    <dgm:cxn modelId="{D3E05A80-48C1-4A3C-8877-849E72381246}" type="presOf" srcId="{765E01CF-7D19-4CBC-A094-ADD8484A1EAA}" destId="{4F41FC3A-11E9-492B-A1B9-8CFA84CD2B89}" srcOrd="0" destOrd="0" presId="urn:microsoft.com/office/officeart/2016/7/layout/RepeatingBendingProcessNew"/>
    <dgm:cxn modelId="{033E9C8B-4D40-4DEE-B8FC-BEA5F61ADFAD}" type="presOf" srcId="{BC1F7680-E6E5-4B09-A004-B65D2DE71B51}" destId="{ED0FBE5F-4DA7-4D1D-AE4E-F1EE9DC5A252}" srcOrd="0" destOrd="0" presId="urn:microsoft.com/office/officeart/2016/7/layout/RepeatingBendingProcessNew"/>
    <dgm:cxn modelId="{152B9E8B-38A0-4615-8EDF-06A9FFF51AEC}" type="presOf" srcId="{CA46C6C4-94F1-4958-B6E5-7C92C40C932B}" destId="{9629D8DE-40E4-460E-9E30-B161B2B56D2A}" srcOrd="0" destOrd="0" presId="urn:microsoft.com/office/officeart/2016/7/layout/RepeatingBendingProcessNew"/>
    <dgm:cxn modelId="{14C7128E-005A-44DD-81A5-A908DBFFC1AE}" srcId="{C157DEC5-D64E-473E-A2B4-CE65143F4DF6}" destId="{1116C960-D0BF-4CF1-811D-4D14B7303A9B}" srcOrd="10" destOrd="0" parTransId="{E7BD924B-6A2D-4349-A50C-3AD99B75404D}" sibTransId="{4B80D78E-2F94-4310-BBC6-F2535AE4433E}"/>
    <dgm:cxn modelId="{2AEFFC8E-4495-49C9-A777-7E8A454A22B8}" type="presOf" srcId="{385DE214-6079-40C2-8E9B-9D734F478BC6}" destId="{A9CFB23B-7153-4836-B8C1-58A79F6BEE9C}" srcOrd="0" destOrd="0" presId="urn:microsoft.com/office/officeart/2016/7/layout/RepeatingBendingProcessNew"/>
    <dgm:cxn modelId="{C7708C92-DBAC-4D40-9B83-DA58AE5819C3}" type="presOf" srcId="{05A6C253-50E0-437F-BDBF-C69B4D12DCDB}" destId="{CB59154F-1086-433A-AF35-A10646F4D9B8}" srcOrd="0" destOrd="0" presId="urn:microsoft.com/office/officeart/2016/7/layout/RepeatingBendingProcessNew"/>
    <dgm:cxn modelId="{8C406D95-7A66-4B51-9FD2-E3F7F68E43BD}" srcId="{C157DEC5-D64E-473E-A2B4-CE65143F4DF6}" destId="{6E7CAD29-CA0A-46BD-B56F-682C9D5AB1AB}" srcOrd="8" destOrd="0" parTransId="{271AE18C-25E3-464D-AAFB-8AFA515CF966}" sibTransId="{92F12797-F71A-4E13-87F5-12B885B5C244}"/>
    <dgm:cxn modelId="{AB10EB96-AE64-4E25-ADB9-6020E6903123}" srcId="{C157DEC5-D64E-473E-A2B4-CE65143F4DF6}" destId="{05A6C253-50E0-437F-BDBF-C69B4D12DCDB}" srcOrd="12" destOrd="0" parTransId="{B7B55480-C7AC-4E84-9B29-5835AA501530}" sibTransId="{AEFAE31C-A337-43B9-ADAF-022FAE86D077}"/>
    <dgm:cxn modelId="{A2DE5198-015B-443F-88C5-1E1B5F58A1ED}" type="presOf" srcId="{C157DEC5-D64E-473E-A2B4-CE65143F4DF6}" destId="{BB56BEEE-8A3D-4470-957B-C53ADF5E228E}" srcOrd="0" destOrd="0" presId="urn:microsoft.com/office/officeart/2016/7/layout/RepeatingBendingProcessNew"/>
    <dgm:cxn modelId="{2A99C9A0-518D-42F6-B943-51DA0ACD69AD}" type="presOf" srcId="{4B80D78E-2F94-4310-BBC6-F2535AE4433E}" destId="{E884EF59-37F4-4366-9D59-E8ABC8026122}" srcOrd="0" destOrd="0" presId="urn:microsoft.com/office/officeart/2016/7/layout/RepeatingBendingProcessNew"/>
    <dgm:cxn modelId="{4F7D43A4-3402-4CE2-87FC-076A222C29C0}" type="presOf" srcId="{A95D5F65-DD18-4C0B-B8B5-F8FCA527A73E}" destId="{D72EF03E-479C-4453-9AE3-007732E19AEE}" srcOrd="0" destOrd="0" presId="urn:microsoft.com/office/officeart/2016/7/layout/RepeatingBendingProcessNew"/>
    <dgm:cxn modelId="{804C6BA4-3220-4AA7-A70A-7B0B69D842BA}" srcId="{C157DEC5-D64E-473E-A2B4-CE65143F4DF6}" destId="{0594DC0A-D95D-47E4-A035-50C69C378D08}" srcOrd="4" destOrd="0" parTransId="{F97B02A8-333D-4639-A736-2270B84CC3EB}" sibTransId="{6F352C37-25C2-46D2-8C03-6E7D30E943D8}"/>
    <dgm:cxn modelId="{34B65DAA-8DCD-48A1-8145-8344546027F5}" srcId="{C157DEC5-D64E-473E-A2B4-CE65143F4DF6}" destId="{FB7BC0D2-AC47-4BF7-A539-274C56EB59EE}" srcOrd="13" destOrd="0" parTransId="{49BB467B-CC8A-458D-AB7F-A30844E01CB8}" sibTransId="{32D36E6B-58A1-4B6F-B03E-C20C22EC2B27}"/>
    <dgm:cxn modelId="{84FB93AB-E4FC-46EB-9682-B1D44075E5BA}" type="presOf" srcId="{EA2514D1-8833-4EE8-8000-5B779028C1B0}" destId="{F1C1EC16-6120-4C79-BDBE-19AA311B3CBE}" srcOrd="0" destOrd="0" presId="urn:microsoft.com/office/officeart/2016/7/layout/RepeatingBendingProcessNew"/>
    <dgm:cxn modelId="{08ECA4AB-3DB1-494D-940F-9B19E4F54F33}" type="presOf" srcId="{627A83BD-D7F4-4277-BA86-3C8C2EEA157B}" destId="{D0F1473C-1DE6-4BFD-BF8D-AC0BC70ABFAD}" srcOrd="0" destOrd="0" presId="urn:microsoft.com/office/officeart/2016/7/layout/RepeatingBendingProcessNew"/>
    <dgm:cxn modelId="{3E7819AC-454B-42BC-A6E7-576F7805C5B8}" srcId="{C157DEC5-D64E-473E-A2B4-CE65143F4DF6}" destId="{46E9FA81-0E61-47CD-955A-E3DF93A694AF}" srcOrd="5" destOrd="0" parTransId="{37ACA3DF-2B2D-427B-825A-81552759A68F}" sibTransId="{B11F7DA7-7257-48D6-8D92-B0CB7EFCFDA9}"/>
    <dgm:cxn modelId="{C574C9B0-CBA9-46CE-AD9D-AABFF6E0C87E}" type="presOf" srcId="{AEFAE31C-A337-43B9-ADAF-022FAE86D077}" destId="{EEB58716-C63B-483E-9EDE-1403FD341E6E}" srcOrd="1" destOrd="0" presId="urn:microsoft.com/office/officeart/2016/7/layout/RepeatingBendingProcessNew"/>
    <dgm:cxn modelId="{B6161AB1-315E-4856-8721-1E7529C8C4F8}" type="presOf" srcId="{1116C960-D0BF-4CF1-811D-4D14B7303A9B}" destId="{0C194A09-BBD2-4B67-B827-217380D20DB0}" srcOrd="0" destOrd="0" presId="urn:microsoft.com/office/officeart/2016/7/layout/RepeatingBendingProcessNew"/>
    <dgm:cxn modelId="{14147AB4-E928-4C45-8227-1D08C930F51B}" type="presOf" srcId="{92F12797-F71A-4E13-87F5-12B885B5C244}" destId="{FAA40383-B887-49C6-B257-CE5AA9EB130E}" srcOrd="1" destOrd="0" presId="urn:microsoft.com/office/officeart/2016/7/layout/RepeatingBendingProcessNew"/>
    <dgm:cxn modelId="{10AC0EC9-4CE4-431A-A81B-A4AF7544271F}" type="presOf" srcId="{3B9C4EED-57AC-4EF9-BE14-0A657018F732}" destId="{D38F1421-D384-4EA8-98EC-A81E6D92BF3B}" srcOrd="0" destOrd="0" presId="urn:microsoft.com/office/officeart/2016/7/layout/RepeatingBendingProcessNew"/>
    <dgm:cxn modelId="{9DB637CA-3C63-46E8-B20D-6C673542E265}" type="presOf" srcId="{3B9C4EED-57AC-4EF9-BE14-0A657018F732}" destId="{C492D68B-691B-4E33-9792-131CACBCC653}" srcOrd="1" destOrd="0" presId="urn:microsoft.com/office/officeart/2016/7/layout/RepeatingBendingProcessNew"/>
    <dgm:cxn modelId="{F0390FD8-8E04-4909-9C28-0FCC8CEECB2F}" type="presOf" srcId="{B11F7DA7-7257-48D6-8D92-B0CB7EFCFDA9}" destId="{A80E552C-FDBB-4019-B1F2-C2D3C1F14DBA}" srcOrd="0" destOrd="0" presId="urn:microsoft.com/office/officeart/2016/7/layout/RepeatingBendingProcessNew"/>
    <dgm:cxn modelId="{D1C619D8-5603-4907-97AA-A21A1A8D3854}" type="presOf" srcId="{8542A36C-BAB8-422C-BF6D-195CCF869D79}" destId="{5E28F8CB-37B9-4DE5-A9D1-94F9A924CB62}" srcOrd="1" destOrd="0" presId="urn:microsoft.com/office/officeart/2016/7/layout/RepeatingBendingProcessNew"/>
    <dgm:cxn modelId="{B06852E0-88A2-4F46-8DDE-590C3F69DE36}" type="presOf" srcId="{CD707CE3-14FC-4112-91EB-0EC3AD37F070}" destId="{19ADA646-844B-4BED-8E5A-A6EF51953C7C}" srcOrd="0" destOrd="0" presId="urn:microsoft.com/office/officeart/2016/7/layout/RepeatingBendingProcessNew"/>
    <dgm:cxn modelId="{D2FC4EE5-2BA1-4E44-9A7B-A52C535DCBA0}" srcId="{C157DEC5-D64E-473E-A2B4-CE65143F4DF6}" destId="{BC1F7680-E6E5-4B09-A004-B65D2DE71B51}" srcOrd="2" destOrd="0" parTransId="{128C6E46-532D-48B2-B56C-EB5B0DC17567}" sibTransId="{3B9C4EED-57AC-4EF9-BE14-0A657018F732}"/>
    <dgm:cxn modelId="{4BA704EB-2F23-4645-B2A1-25B9E9057D59}" type="presOf" srcId="{6E7CAD29-CA0A-46BD-B56F-682C9D5AB1AB}" destId="{AD99E3CC-0982-44DE-A126-F5A84FBEFEE5}" srcOrd="0" destOrd="0" presId="urn:microsoft.com/office/officeart/2016/7/layout/RepeatingBendingProcessNew"/>
    <dgm:cxn modelId="{AF6A8AEC-CAFC-414C-945A-8BB4780EB5C7}" type="presOf" srcId="{0F2024CE-130F-47F9-AD56-A8FC5C09C728}" destId="{36077A90-B0F8-409F-9C38-F1C565B35A8F}" srcOrd="0" destOrd="0" presId="urn:microsoft.com/office/officeart/2016/7/layout/RepeatingBendingProcessNew"/>
    <dgm:cxn modelId="{ACBBB5ED-E4EB-4126-A029-2DB7E9AD637F}" type="presOf" srcId="{C40A3788-A28E-48D7-A287-97C872857B35}" destId="{5FB9A125-5AA9-4AB2-81CA-DF262EF2CAF0}" srcOrd="1" destOrd="0" presId="urn:microsoft.com/office/officeart/2016/7/layout/RepeatingBendingProcessNew"/>
    <dgm:cxn modelId="{DE5647F7-8A58-42A3-98D4-93BA3F1D4984}" type="presOf" srcId="{48268F00-6055-43C2-8843-78E0463A34D4}" destId="{1B742D1A-2C9E-4B83-AC1B-BE9D084CE509}" srcOrd="0" destOrd="0" presId="urn:microsoft.com/office/officeart/2016/7/layout/RepeatingBendingProcessNew"/>
    <dgm:cxn modelId="{D32166FA-159E-47BC-9E8A-C8B2B609A31E}" srcId="{C157DEC5-D64E-473E-A2B4-CE65143F4DF6}" destId="{5679AABB-9087-4700-9EAE-3347A553164D}" srcOrd="6" destOrd="0" parTransId="{91F0F10D-379B-4977-8258-57E570F58F0B}" sibTransId="{0F2024CE-130F-47F9-AD56-A8FC5C09C728}"/>
    <dgm:cxn modelId="{F6BCCCFA-FD3C-4E52-B952-62FBF2D178A0}" type="presOf" srcId="{C40A3788-A28E-48D7-A287-97C872857B35}" destId="{58D643B1-C9CA-430D-B5A1-2EC0C543E94C}" srcOrd="0" destOrd="0" presId="urn:microsoft.com/office/officeart/2016/7/layout/RepeatingBendingProcessNew"/>
    <dgm:cxn modelId="{F47F08FE-C854-453C-9514-DD1AB09E9837}" type="presOf" srcId="{FB7BC0D2-AC47-4BF7-A539-274C56EB59EE}" destId="{DC0E4BE6-904E-49AA-84FA-279DB41DD635}" srcOrd="0" destOrd="0" presId="urn:microsoft.com/office/officeart/2016/7/layout/RepeatingBendingProcessNew"/>
    <dgm:cxn modelId="{4042ACFE-D0FD-4AB1-89EA-C4FACE46A0B1}" type="presOf" srcId="{A95D5F65-DD18-4C0B-B8B5-F8FCA527A73E}" destId="{7FF17354-1D4E-4AE8-87E8-1ADE70ECF6FC}" srcOrd="1" destOrd="0" presId="urn:microsoft.com/office/officeart/2016/7/layout/RepeatingBendingProcessNew"/>
    <dgm:cxn modelId="{5812AC22-4231-4910-812D-6A05AFEAB64A}" type="presParOf" srcId="{BB56BEEE-8A3D-4470-957B-C53ADF5E228E}" destId="{721D923A-735E-403F-BCD5-693A9DC0C450}" srcOrd="0" destOrd="0" presId="urn:microsoft.com/office/officeart/2016/7/layout/RepeatingBendingProcessNew"/>
    <dgm:cxn modelId="{E055A571-7A93-456A-85A9-2F78537A765E}" type="presParOf" srcId="{BB56BEEE-8A3D-4470-957B-C53ADF5E228E}" destId="{DF8DD594-9F27-4F23-8D97-54D84C3FA8C1}" srcOrd="1" destOrd="0" presId="urn:microsoft.com/office/officeart/2016/7/layout/RepeatingBendingProcessNew"/>
    <dgm:cxn modelId="{E8AA0F88-6E87-4FAC-890A-06FF06021596}" type="presParOf" srcId="{DF8DD594-9F27-4F23-8D97-54D84C3FA8C1}" destId="{5E28F8CB-37B9-4DE5-A9D1-94F9A924CB62}" srcOrd="0" destOrd="0" presId="urn:microsoft.com/office/officeart/2016/7/layout/RepeatingBendingProcessNew"/>
    <dgm:cxn modelId="{BD811160-3D1C-49B2-A76D-E9C2D2DA7860}" type="presParOf" srcId="{BB56BEEE-8A3D-4470-957B-C53ADF5E228E}" destId="{42037B10-1ACC-429A-A2E8-846C4F92578B}" srcOrd="2" destOrd="0" presId="urn:microsoft.com/office/officeart/2016/7/layout/RepeatingBendingProcessNew"/>
    <dgm:cxn modelId="{162061A7-E7CB-46A0-B092-B79759DA69D5}" type="presParOf" srcId="{BB56BEEE-8A3D-4470-957B-C53ADF5E228E}" destId="{1B742D1A-2C9E-4B83-AC1B-BE9D084CE509}" srcOrd="3" destOrd="0" presId="urn:microsoft.com/office/officeart/2016/7/layout/RepeatingBendingProcessNew"/>
    <dgm:cxn modelId="{C7DE6792-22BD-4D93-ACA6-E5B8B3B15453}" type="presParOf" srcId="{1B742D1A-2C9E-4B83-AC1B-BE9D084CE509}" destId="{832949CF-7120-4EC9-AB54-1EFF630B7FB4}" srcOrd="0" destOrd="0" presId="urn:microsoft.com/office/officeart/2016/7/layout/RepeatingBendingProcessNew"/>
    <dgm:cxn modelId="{0A4D1573-8FA7-4EE8-BBDF-F0EB92AF2CA0}" type="presParOf" srcId="{BB56BEEE-8A3D-4470-957B-C53ADF5E228E}" destId="{ED0FBE5F-4DA7-4D1D-AE4E-F1EE9DC5A252}" srcOrd="4" destOrd="0" presId="urn:microsoft.com/office/officeart/2016/7/layout/RepeatingBendingProcessNew"/>
    <dgm:cxn modelId="{5AA7ED71-1764-4DBD-8CFF-81CF4361F6D5}" type="presParOf" srcId="{BB56BEEE-8A3D-4470-957B-C53ADF5E228E}" destId="{D38F1421-D384-4EA8-98EC-A81E6D92BF3B}" srcOrd="5" destOrd="0" presId="urn:microsoft.com/office/officeart/2016/7/layout/RepeatingBendingProcessNew"/>
    <dgm:cxn modelId="{5BB201F6-A4BE-4C05-B333-6033C74C0C01}" type="presParOf" srcId="{D38F1421-D384-4EA8-98EC-A81E6D92BF3B}" destId="{C492D68B-691B-4E33-9792-131CACBCC653}" srcOrd="0" destOrd="0" presId="urn:microsoft.com/office/officeart/2016/7/layout/RepeatingBendingProcessNew"/>
    <dgm:cxn modelId="{17D995C5-FC60-46DE-881D-BAC4E5C56024}" type="presParOf" srcId="{BB56BEEE-8A3D-4470-957B-C53ADF5E228E}" destId="{F6C21C86-20D2-4F21-AE58-FC4AEE493B2E}" srcOrd="6" destOrd="0" presId="urn:microsoft.com/office/officeart/2016/7/layout/RepeatingBendingProcessNew"/>
    <dgm:cxn modelId="{7638373A-265C-423E-B6FD-93B0DF82D84A}" type="presParOf" srcId="{BB56BEEE-8A3D-4470-957B-C53ADF5E228E}" destId="{D0F1473C-1DE6-4BFD-BF8D-AC0BC70ABFAD}" srcOrd="7" destOrd="0" presId="urn:microsoft.com/office/officeart/2016/7/layout/RepeatingBendingProcessNew"/>
    <dgm:cxn modelId="{977396BD-626A-4F3C-AC76-70369848DD42}" type="presParOf" srcId="{D0F1473C-1DE6-4BFD-BF8D-AC0BC70ABFAD}" destId="{B7A3BA5D-F7B3-4721-8F02-3B3CF012816A}" srcOrd="0" destOrd="0" presId="urn:microsoft.com/office/officeart/2016/7/layout/RepeatingBendingProcessNew"/>
    <dgm:cxn modelId="{92E4D8FB-E06B-4E9C-B33E-3F50F4724647}" type="presParOf" srcId="{BB56BEEE-8A3D-4470-957B-C53ADF5E228E}" destId="{A6CE5718-1AA7-48A9-9A64-88B2B0A270B9}" srcOrd="8" destOrd="0" presId="urn:microsoft.com/office/officeart/2016/7/layout/RepeatingBendingProcessNew"/>
    <dgm:cxn modelId="{040691C5-7C2F-4DAD-8D76-05116CF59B0E}" type="presParOf" srcId="{BB56BEEE-8A3D-4470-957B-C53ADF5E228E}" destId="{2C49869C-0260-44CC-A693-68EC9C215CED}" srcOrd="9" destOrd="0" presId="urn:microsoft.com/office/officeart/2016/7/layout/RepeatingBendingProcessNew"/>
    <dgm:cxn modelId="{58E3F315-3AF1-485A-946D-1F7A52C61BE8}" type="presParOf" srcId="{2C49869C-0260-44CC-A693-68EC9C215CED}" destId="{279A1C00-CA82-4A96-8AAA-8A2995915117}" srcOrd="0" destOrd="0" presId="urn:microsoft.com/office/officeart/2016/7/layout/RepeatingBendingProcessNew"/>
    <dgm:cxn modelId="{26F9998D-137D-474D-B695-A0B5806A5671}" type="presParOf" srcId="{BB56BEEE-8A3D-4470-957B-C53ADF5E228E}" destId="{067F0BEE-5DA0-4503-AD2C-9C8AD43EC3E2}" srcOrd="10" destOrd="0" presId="urn:microsoft.com/office/officeart/2016/7/layout/RepeatingBendingProcessNew"/>
    <dgm:cxn modelId="{F2F7CC37-6425-4B27-8B35-6C0035178F58}" type="presParOf" srcId="{BB56BEEE-8A3D-4470-957B-C53ADF5E228E}" destId="{A80E552C-FDBB-4019-B1F2-C2D3C1F14DBA}" srcOrd="11" destOrd="0" presId="urn:microsoft.com/office/officeart/2016/7/layout/RepeatingBendingProcessNew"/>
    <dgm:cxn modelId="{4E34DE3A-37DE-4F11-996E-B5C1C356DB7B}" type="presParOf" srcId="{A80E552C-FDBB-4019-B1F2-C2D3C1F14DBA}" destId="{D6E4BE9D-C4D2-4813-85E5-424BDD3BCDFB}" srcOrd="0" destOrd="0" presId="urn:microsoft.com/office/officeart/2016/7/layout/RepeatingBendingProcessNew"/>
    <dgm:cxn modelId="{CEBD68E1-AD44-4F47-980E-517742CD1333}" type="presParOf" srcId="{BB56BEEE-8A3D-4470-957B-C53ADF5E228E}" destId="{EE8E44FF-6BB3-4D26-8C5C-51E795BF2F02}" srcOrd="12" destOrd="0" presId="urn:microsoft.com/office/officeart/2016/7/layout/RepeatingBendingProcessNew"/>
    <dgm:cxn modelId="{94170E58-64AA-4FF0-9894-A38DB1F8851C}" type="presParOf" srcId="{BB56BEEE-8A3D-4470-957B-C53ADF5E228E}" destId="{36077A90-B0F8-409F-9C38-F1C565B35A8F}" srcOrd="13" destOrd="0" presId="urn:microsoft.com/office/officeart/2016/7/layout/RepeatingBendingProcessNew"/>
    <dgm:cxn modelId="{09668116-F375-4C24-916C-6DF4CB37CF7F}" type="presParOf" srcId="{36077A90-B0F8-409F-9C38-F1C565B35A8F}" destId="{70B13FA7-2938-4B31-B888-6274AA3ED3E1}" srcOrd="0" destOrd="0" presId="urn:microsoft.com/office/officeart/2016/7/layout/RepeatingBendingProcessNew"/>
    <dgm:cxn modelId="{80215EC8-9D3F-4047-8D1D-5A448AB55C74}" type="presParOf" srcId="{BB56BEEE-8A3D-4470-957B-C53ADF5E228E}" destId="{A9CFB23B-7153-4836-B8C1-58A79F6BEE9C}" srcOrd="14" destOrd="0" presId="urn:microsoft.com/office/officeart/2016/7/layout/RepeatingBendingProcessNew"/>
    <dgm:cxn modelId="{71F85BAF-F43A-4534-8E23-CE800566E5DA}" type="presParOf" srcId="{BB56BEEE-8A3D-4470-957B-C53ADF5E228E}" destId="{D72EF03E-479C-4453-9AE3-007732E19AEE}" srcOrd="15" destOrd="0" presId="urn:microsoft.com/office/officeart/2016/7/layout/RepeatingBendingProcessNew"/>
    <dgm:cxn modelId="{81C87191-331C-4E14-9A2B-08945395842D}" type="presParOf" srcId="{D72EF03E-479C-4453-9AE3-007732E19AEE}" destId="{7FF17354-1D4E-4AE8-87E8-1ADE70ECF6FC}" srcOrd="0" destOrd="0" presId="urn:microsoft.com/office/officeart/2016/7/layout/RepeatingBendingProcessNew"/>
    <dgm:cxn modelId="{6A17E5CB-5B0A-4C5E-8431-B12BDFBB588A}" type="presParOf" srcId="{BB56BEEE-8A3D-4470-957B-C53ADF5E228E}" destId="{AD99E3CC-0982-44DE-A126-F5A84FBEFEE5}" srcOrd="16" destOrd="0" presId="urn:microsoft.com/office/officeart/2016/7/layout/RepeatingBendingProcessNew"/>
    <dgm:cxn modelId="{84B669C6-B0E9-4BA2-BF34-169EF383161A}" type="presParOf" srcId="{BB56BEEE-8A3D-4470-957B-C53ADF5E228E}" destId="{990F8609-FC89-4102-B6B8-698F792EBCA2}" srcOrd="17" destOrd="0" presId="urn:microsoft.com/office/officeart/2016/7/layout/RepeatingBendingProcessNew"/>
    <dgm:cxn modelId="{0BFCCD75-64AA-4176-B435-E72CB24D451B}" type="presParOf" srcId="{990F8609-FC89-4102-B6B8-698F792EBCA2}" destId="{FAA40383-B887-49C6-B257-CE5AA9EB130E}" srcOrd="0" destOrd="0" presId="urn:microsoft.com/office/officeart/2016/7/layout/RepeatingBendingProcessNew"/>
    <dgm:cxn modelId="{BEE1632C-4634-493C-AD05-6EF7412F83BC}" type="presParOf" srcId="{BB56BEEE-8A3D-4470-957B-C53ADF5E228E}" destId="{19ADA646-844B-4BED-8E5A-A6EF51953C7C}" srcOrd="18" destOrd="0" presId="urn:microsoft.com/office/officeart/2016/7/layout/RepeatingBendingProcessNew"/>
    <dgm:cxn modelId="{C3407037-5B46-4C9A-8C95-AAF05033C22D}" type="presParOf" srcId="{BB56BEEE-8A3D-4470-957B-C53ADF5E228E}" destId="{9629D8DE-40E4-460E-9E30-B161B2B56D2A}" srcOrd="19" destOrd="0" presId="urn:microsoft.com/office/officeart/2016/7/layout/RepeatingBendingProcessNew"/>
    <dgm:cxn modelId="{A9812DE8-1AD8-4986-8EEA-274527205F76}" type="presParOf" srcId="{9629D8DE-40E4-460E-9E30-B161B2B56D2A}" destId="{D39869FD-ECBB-4FEE-A09E-FF4CA3D3208C}" srcOrd="0" destOrd="0" presId="urn:microsoft.com/office/officeart/2016/7/layout/RepeatingBendingProcessNew"/>
    <dgm:cxn modelId="{FB4FEF09-816C-4D94-8660-5D6596CDB695}" type="presParOf" srcId="{BB56BEEE-8A3D-4470-957B-C53ADF5E228E}" destId="{0C194A09-BBD2-4B67-B827-217380D20DB0}" srcOrd="20" destOrd="0" presId="urn:microsoft.com/office/officeart/2016/7/layout/RepeatingBendingProcessNew"/>
    <dgm:cxn modelId="{DB15A49D-A683-4AB3-A38C-2C886B075D60}" type="presParOf" srcId="{BB56BEEE-8A3D-4470-957B-C53ADF5E228E}" destId="{E884EF59-37F4-4366-9D59-E8ABC8026122}" srcOrd="21" destOrd="0" presId="urn:microsoft.com/office/officeart/2016/7/layout/RepeatingBendingProcessNew"/>
    <dgm:cxn modelId="{13D120D1-7C47-45D7-AD9D-9BF4C4B7CE16}" type="presParOf" srcId="{E884EF59-37F4-4366-9D59-E8ABC8026122}" destId="{E6FCADFB-F413-4218-BDDC-511A664DFC77}" srcOrd="0" destOrd="0" presId="urn:microsoft.com/office/officeart/2016/7/layout/RepeatingBendingProcessNew"/>
    <dgm:cxn modelId="{B94DEF5B-118F-42C2-BEF5-F1D905E20640}" type="presParOf" srcId="{BB56BEEE-8A3D-4470-957B-C53ADF5E228E}" destId="{F1C1EC16-6120-4C79-BDBE-19AA311B3CBE}" srcOrd="22" destOrd="0" presId="urn:microsoft.com/office/officeart/2016/7/layout/RepeatingBendingProcessNew"/>
    <dgm:cxn modelId="{EE65432E-19F7-4CB5-AB92-4B9AD32ABDB9}" type="presParOf" srcId="{BB56BEEE-8A3D-4470-957B-C53ADF5E228E}" destId="{58D643B1-C9CA-430D-B5A1-2EC0C543E94C}" srcOrd="23" destOrd="0" presId="urn:microsoft.com/office/officeart/2016/7/layout/RepeatingBendingProcessNew"/>
    <dgm:cxn modelId="{85C916CE-44EC-4DBA-8A5E-86514E2ADBFB}" type="presParOf" srcId="{58D643B1-C9CA-430D-B5A1-2EC0C543E94C}" destId="{5FB9A125-5AA9-4AB2-81CA-DF262EF2CAF0}" srcOrd="0" destOrd="0" presId="urn:microsoft.com/office/officeart/2016/7/layout/RepeatingBendingProcessNew"/>
    <dgm:cxn modelId="{B43094FE-8477-44D2-B198-8849AB02E0BD}" type="presParOf" srcId="{BB56BEEE-8A3D-4470-957B-C53ADF5E228E}" destId="{CB59154F-1086-433A-AF35-A10646F4D9B8}" srcOrd="24" destOrd="0" presId="urn:microsoft.com/office/officeart/2016/7/layout/RepeatingBendingProcessNew"/>
    <dgm:cxn modelId="{2EBE8BC5-A7D2-415B-A9F6-3E7C09254098}" type="presParOf" srcId="{BB56BEEE-8A3D-4470-957B-C53ADF5E228E}" destId="{18D869C3-ECEA-4501-96ED-11F70F55B64D}" srcOrd="25" destOrd="0" presId="urn:microsoft.com/office/officeart/2016/7/layout/RepeatingBendingProcessNew"/>
    <dgm:cxn modelId="{85115304-2DE5-43BC-A952-1324160C7203}" type="presParOf" srcId="{18D869C3-ECEA-4501-96ED-11F70F55B64D}" destId="{EEB58716-C63B-483E-9EDE-1403FD341E6E}" srcOrd="0" destOrd="0" presId="urn:microsoft.com/office/officeart/2016/7/layout/RepeatingBendingProcessNew"/>
    <dgm:cxn modelId="{9C8757C9-A76F-4B6B-85F9-EF7DA0056C25}" type="presParOf" srcId="{BB56BEEE-8A3D-4470-957B-C53ADF5E228E}" destId="{DC0E4BE6-904E-49AA-84FA-279DB41DD635}" srcOrd="26" destOrd="0" presId="urn:microsoft.com/office/officeart/2016/7/layout/RepeatingBendingProcessNew"/>
    <dgm:cxn modelId="{75520F98-8F50-4606-96F7-B7C5BF799112}" type="presParOf" srcId="{BB56BEEE-8A3D-4470-957B-C53ADF5E228E}" destId="{235D5C2E-636F-4CAE-B9C6-36C6C442D410}" srcOrd="27" destOrd="0" presId="urn:microsoft.com/office/officeart/2016/7/layout/RepeatingBendingProcessNew"/>
    <dgm:cxn modelId="{14FC784F-AA83-4C49-9F8E-471D899441C6}" type="presParOf" srcId="{235D5C2E-636F-4CAE-B9C6-36C6C442D410}" destId="{EFF7DCBC-B635-4AFF-8F5C-E784D0121857}" srcOrd="0" destOrd="0" presId="urn:microsoft.com/office/officeart/2016/7/layout/RepeatingBendingProcessNew"/>
    <dgm:cxn modelId="{068414F1-3FC2-4CFE-A2D0-56A03B78B64C}" type="presParOf" srcId="{BB56BEEE-8A3D-4470-957B-C53ADF5E228E}" destId="{4F41FC3A-11E9-492B-A1B9-8CFA84CD2B89}" srcOrd="2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DD594-9F27-4F23-8D97-54D84C3FA8C1}">
      <dsp:nvSpPr>
        <dsp:cNvPr id="0" name=""/>
        <dsp:cNvSpPr/>
      </dsp:nvSpPr>
      <dsp:spPr>
        <a:xfrm>
          <a:off x="1644278" y="458044"/>
          <a:ext cx="354286" cy="91440"/>
        </a:xfrm>
        <a:custGeom>
          <a:avLst/>
          <a:gdLst/>
          <a:ahLst/>
          <a:cxnLst/>
          <a:rect l="0" t="0" r="0" b="0"/>
          <a:pathLst>
            <a:path>
              <a:moveTo>
                <a:pt x="0" y="45720"/>
              </a:moveTo>
              <a:lnTo>
                <a:pt x="194243" y="45720"/>
              </a:lnTo>
              <a:lnTo>
                <a:pt x="194243" y="47774"/>
              </a:lnTo>
              <a:lnTo>
                <a:pt x="354286" y="47774"/>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11799" y="501871"/>
        <a:ext cx="19244" cy="3785"/>
      </dsp:txXfrm>
    </dsp:sp>
    <dsp:sp modelId="{721D923A-735E-403F-BCD5-693A9DC0C450}">
      <dsp:nvSpPr>
        <dsp:cNvPr id="0" name=""/>
        <dsp:cNvSpPr/>
      </dsp:nvSpPr>
      <dsp:spPr>
        <a:xfrm>
          <a:off x="0" y="9940"/>
          <a:ext cx="1646078" cy="987647"/>
        </a:xfrm>
        <a:prstGeom prst="rect">
          <a:avLst/>
        </a:prstGeom>
        <a:solidFill>
          <a:srgbClr val="7030A0"/>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Основные понятия о базах данных</a:t>
          </a:r>
          <a:endParaRPr lang="en-US" sz="1300" kern="1200" dirty="0"/>
        </a:p>
      </dsp:txBody>
      <dsp:txXfrm>
        <a:off x="0" y="9940"/>
        <a:ext cx="1646078" cy="987647"/>
      </dsp:txXfrm>
    </dsp:sp>
    <dsp:sp modelId="{1B742D1A-2C9E-4B83-AC1B-BE9D084CE509}">
      <dsp:nvSpPr>
        <dsp:cNvPr id="0" name=""/>
        <dsp:cNvSpPr/>
      </dsp:nvSpPr>
      <dsp:spPr>
        <a:xfrm>
          <a:off x="3675244" y="460098"/>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39778" y="503925"/>
        <a:ext cx="18929" cy="3785"/>
      </dsp:txXfrm>
    </dsp:sp>
    <dsp:sp modelId="{42037B10-1ACC-429A-A2E8-846C4F92578B}">
      <dsp:nvSpPr>
        <dsp:cNvPr id="0" name=""/>
        <dsp:cNvSpPr/>
      </dsp:nvSpPr>
      <dsp:spPr>
        <a:xfrm>
          <a:off x="2030965" y="11995"/>
          <a:ext cx="1646078" cy="987647"/>
        </a:xfrm>
        <a:prstGeom prst="rect">
          <a:avLst/>
        </a:prstGeom>
        <a:solidFill>
          <a:srgbClr val="7030A0"/>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Классификация СУБД </a:t>
          </a:r>
          <a:r>
            <a:rPr lang="en-US" sz="1300" b="0" i="0" kern="1200" dirty="0"/>
            <a:t>NoSQL</a:t>
          </a:r>
          <a:endParaRPr lang="en-US" sz="1300" kern="1200" dirty="0"/>
        </a:p>
      </dsp:txBody>
      <dsp:txXfrm>
        <a:off x="2030965" y="11995"/>
        <a:ext cx="1646078" cy="987647"/>
      </dsp:txXfrm>
    </dsp:sp>
    <dsp:sp modelId="{D38F1421-D384-4EA8-98EC-A81E6D92BF3B}">
      <dsp:nvSpPr>
        <dsp:cNvPr id="0" name=""/>
        <dsp:cNvSpPr/>
      </dsp:nvSpPr>
      <dsp:spPr>
        <a:xfrm>
          <a:off x="5699920" y="460098"/>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4454" y="503925"/>
        <a:ext cx="18929" cy="3785"/>
      </dsp:txXfrm>
    </dsp:sp>
    <dsp:sp modelId="{ED0FBE5F-4DA7-4D1D-AE4E-F1EE9DC5A252}">
      <dsp:nvSpPr>
        <dsp:cNvPr id="0" name=""/>
        <dsp:cNvSpPr/>
      </dsp:nvSpPr>
      <dsp:spPr>
        <a:xfrm>
          <a:off x="4055642" y="11995"/>
          <a:ext cx="1646078" cy="987647"/>
        </a:xfrm>
        <a:prstGeom prst="rect">
          <a:avLst/>
        </a:prstGeom>
        <a:solidFill>
          <a:srgbClr val="7030A0"/>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Эволюция Баз Данных</a:t>
          </a:r>
          <a:endParaRPr lang="en-US" sz="1300" kern="1200" dirty="0"/>
        </a:p>
      </dsp:txBody>
      <dsp:txXfrm>
        <a:off x="4055642" y="11995"/>
        <a:ext cx="1646078" cy="987647"/>
      </dsp:txXfrm>
    </dsp:sp>
    <dsp:sp modelId="{D0F1473C-1DE6-4BFD-BF8D-AC0BC70ABFAD}">
      <dsp:nvSpPr>
        <dsp:cNvPr id="0" name=""/>
        <dsp:cNvSpPr/>
      </dsp:nvSpPr>
      <dsp:spPr>
        <a:xfrm>
          <a:off x="7724597" y="460098"/>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89131" y="503925"/>
        <a:ext cx="18929" cy="3785"/>
      </dsp:txXfrm>
    </dsp:sp>
    <dsp:sp modelId="{F6C21C86-20D2-4F21-AE58-FC4AEE493B2E}">
      <dsp:nvSpPr>
        <dsp:cNvPr id="0" name=""/>
        <dsp:cNvSpPr/>
      </dsp:nvSpPr>
      <dsp:spPr>
        <a:xfrm>
          <a:off x="6080318" y="11995"/>
          <a:ext cx="1646078" cy="987647"/>
        </a:xfrm>
        <a:prstGeom prst="rect">
          <a:avLst/>
        </a:prstGeom>
        <a:solidFill>
          <a:srgbClr val="7030A0"/>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Система контейнеризации </a:t>
          </a:r>
          <a:r>
            <a:rPr lang="ro-RO" sz="1300" b="0" i="0" kern="1200" dirty="0"/>
            <a:t>Docker</a:t>
          </a:r>
          <a:endParaRPr lang="en-US" sz="1300" i="0" kern="1200" dirty="0"/>
        </a:p>
      </dsp:txBody>
      <dsp:txXfrm>
        <a:off x="6080318" y="11995"/>
        <a:ext cx="1646078" cy="987647"/>
      </dsp:txXfrm>
    </dsp:sp>
    <dsp:sp modelId="{2C49869C-0260-44CC-A693-68EC9C215CED}">
      <dsp:nvSpPr>
        <dsp:cNvPr id="0" name=""/>
        <dsp:cNvSpPr/>
      </dsp:nvSpPr>
      <dsp:spPr>
        <a:xfrm>
          <a:off x="829328" y="997842"/>
          <a:ext cx="8098706" cy="347998"/>
        </a:xfrm>
        <a:custGeom>
          <a:avLst/>
          <a:gdLst/>
          <a:ahLst/>
          <a:cxnLst/>
          <a:rect l="0" t="0" r="0" b="0"/>
          <a:pathLst>
            <a:path>
              <a:moveTo>
                <a:pt x="8098706" y="0"/>
              </a:moveTo>
              <a:lnTo>
                <a:pt x="8098706" y="191099"/>
              </a:lnTo>
              <a:lnTo>
                <a:pt x="0" y="191099"/>
              </a:lnTo>
              <a:lnTo>
                <a:pt x="0" y="347998"/>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992" y="1169948"/>
        <a:ext cx="405377" cy="3785"/>
      </dsp:txXfrm>
    </dsp:sp>
    <dsp:sp modelId="{A6CE5718-1AA7-48A9-9A64-88B2B0A270B9}">
      <dsp:nvSpPr>
        <dsp:cNvPr id="0" name=""/>
        <dsp:cNvSpPr/>
      </dsp:nvSpPr>
      <dsp:spPr>
        <a:xfrm>
          <a:off x="8104995" y="11995"/>
          <a:ext cx="1646078" cy="987647"/>
        </a:xfrm>
        <a:prstGeom prst="rect">
          <a:avLst/>
        </a:prstGeom>
        <a:solidFill>
          <a:srgbClr val="7030A0"/>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Базовые возможности </a:t>
          </a:r>
          <a:r>
            <a:rPr lang="ro-RO" sz="1300" b="0" i="0" kern="1200" dirty="0"/>
            <a:t>mongodb</a:t>
          </a:r>
          <a:endParaRPr lang="en-US" sz="1300" kern="1200" dirty="0"/>
        </a:p>
      </dsp:txBody>
      <dsp:txXfrm>
        <a:off x="8104995" y="11995"/>
        <a:ext cx="1646078" cy="987647"/>
      </dsp:txXfrm>
    </dsp:sp>
    <dsp:sp modelId="{A80E552C-FDBB-4019-B1F2-C2D3C1F14DBA}">
      <dsp:nvSpPr>
        <dsp:cNvPr id="0" name=""/>
        <dsp:cNvSpPr/>
      </dsp:nvSpPr>
      <dsp:spPr>
        <a:xfrm>
          <a:off x="1650567" y="1826343"/>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15101" y="1870171"/>
        <a:ext cx="18929" cy="3785"/>
      </dsp:txXfrm>
    </dsp:sp>
    <dsp:sp modelId="{067F0BEE-5DA0-4503-AD2C-9C8AD43EC3E2}">
      <dsp:nvSpPr>
        <dsp:cNvPr id="0" name=""/>
        <dsp:cNvSpPr/>
      </dsp:nvSpPr>
      <dsp:spPr>
        <a:xfrm>
          <a:off x="6288" y="1378240"/>
          <a:ext cx="1646078" cy="987647"/>
        </a:xfrm>
        <a:prstGeom prst="rect">
          <a:avLst/>
        </a:prstGeom>
        <a:solidFill>
          <a:srgbClr val="7030A0"/>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Гостевая лекция</a:t>
          </a:r>
          <a:br>
            <a:rPr lang="ru-RU" sz="1300" b="0" i="0" kern="1200" dirty="0"/>
          </a:br>
          <a:r>
            <a:rPr lang="en-US" sz="1300" b="0" i="0" kern="1200" dirty="0"/>
            <a:t>Manticore</a:t>
          </a:r>
          <a:br>
            <a:rPr lang="en-US" sz="1300" b="0" i="0" kern="1200" dirty="0"/>
          </a:br>
          <a:r>
            <a:rPr lang="ru-RU" sz="1300" b="0" i="0" kern="1200" dirty="0"/>
            <a:t>(</a:t>
          </a:r>
          <a:r>
            <a:rPr lang="en-US" sz="1300" b="0" i="0" kern="1200" dirty="0"/>
            <a:t>7 </a:t>
          </a:r>
          <a:r>
            <a:rPr lang="ru-RU" sz="1300" b="0" i="0" kern="1200" dirty="0"/>
            <a:t>марта)</a:t>
          </a:r>
          <a:endParaRPr lang="en-US" sz="1300" kern="1200" dirty="0"/>
        </a:p>
      </dsp:txBody>
      <dsp:txXfrm>
        <a:off x="6288" y="1378240"/>
        <a:ext cx="1646078" cy="987647"/>
      </dsp:txXfrm>
    </dsp:sp>
    <dsp:sp modelId="{36077A90-B0F8-409F-9C38-F1C565B35A8F}">
      <dsp:nvSpPr>
        <dsp:cNvPr id="0" name=""/>
        <dsp:cNvSpPr/>
      </dsp:nvSpPr>
      <dsp:spPr>
        <a:xfrm>
          <a:off x="3675244" y="1826343"/>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39778" y="1870171"/>
        <a:ext cx="18929" cy="3785"/>
      </dsp:txXfrm>
    </dsp:sp>
    <dsp:sp modelId="{EE8E44FF-6BB3-4D26-8C5C-51E795BF2F02}">
      <dsp:nvSpPr>
        <dsp:cNvPr id="0" name=""/>
        <dsp:cNvSpPr/>
      </dsp:nvSpPr>
      <dsp:spPr>
        <a:xfrm>
          <a:off x="2030965" y="1378240"/>
          <a:ext cx="1646078" cy="987647"/>
        </a:xfrm>
        <a:prstGeom prst="rect">
          <a:avLst/>
        </a:prstGeom>
        <a:solidFill>
          <a:srgbClr val="7030A0"/>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Ключ-значение СУБД (</a:t>
          </a:r>
          <a:r>
            <a:rPr lang="en-US" sz="1300" b="0" i="0" kern="1200" dirty="0"/>
            <a:t>Redis)</a:t>
          </a:r>
          <a:endParaRPr lang="en-US" sz="1300" kern="1200" dirty="0"/>
        </a:p>
      </dsp:txBody>
      <dsp:txXfrm>
        <a:off x="2030965" y="1378240"/>
        <a:ext cx="1646078" cy="987647"/>
      </dsp:txXfrm>
    </dsp:sp>
    <dsp:sp modelId="{D72EF03E-479C-4453-9AE3-007732E19AEE}">
      <dsp:nvSpPr>
        <dsp:cNvPr id="0" name=""/>
        <dsp:cNvSpPr/>
      </dsp:nvSpPr>
      <dsp:spPr>
        <a:xfrm>
          <a:off x="5699920" y="1826343"/>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4454" y="1870171"/>
        <a:ext cx="18929" cy="3785"/>
      </dsp:txXfrm>
    </dsp:sp>
    <dsp:sp modelId="{A9CFB23B-7153-4836-B8C1-58A79F6BEE9C}">
      <dsp:nvSpPr>
        <dsp:cNvPr id="0" name=""/>
        <dsp:cNvSpPr/>
      </dsp:nvSpPr>
      <dsp:spPr>
        <a:xfrm>
          <a:off x="4055642" y="1378240"/>
          <a:ext cx="1646078" cy="987647"/>
        </a:xfrm>
        <a:prstGeom prst="rect">
          <a:avLst/>
        </a:prstGeom>
        <a:solidFill>
          <a:srgbClr val="328A9E"/>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Гостевая лекция</a:t>
          </a:r>
          <a:br>
            <a:rPr lang="ru-RU" sz="1300" b="0" i="0" kern="1200" dirty="0"/>
          </a:br>
          <a:r>
            <a:rPr lang="en-US" sz="1300" b="0" i="0" kern="1200" dirty="0" err="1"/>
            <a:t>Tarantool</a:t>
          </a:r>
          <a:br>
            <a:rPr lang="ru-RU" sz="1300" b="0" i="0" kern="1200" dirty="0"/>
          </a:br>
          <a:r>
            <a:rPr lang="ru-RU" sz="1300" b="0" i="0" kern="1200" dirty="0"/>
            <a:t>(21 марта)</a:t>
          </a:r>
          <a:endParaRPr lang="en-US" sz="1300" kern="1200" dirty="0"/>
        </a:p>
      </dsp:txBody>
      <dsp:txXfrm>
        <a:off x="4055642" y="1378240"/>
        <a:ext cx="1646078" cy="987647"/>
      </dsp:txXfrm>
    </dsp:sp>
    <dsp:sp modelId="{990F8609-FC89-4102-B6B8-698F792EBCA2}">
      <dsp:nvSpPr>
        <dsp:cNvPr id="0" name=""/>
        <dsp:cNvSpPr/>
      </dsp:nvSpPr>
      <dsp:spPr>
        <a:xfrm>
          <a:off x="7724597" y="1826343"/>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89131" y="1870171"/>
        <a:ext cx="18929" cy="3785"/>
      </dsp:txXfrm>
    </dsp:sp>
    <dsp:sp modelId="{AD99E3CC-0982-44DE-A126-F5A84FBEFEE5}">
      <dsp:nvSpPr>
        <dsp:cNvPr id="0" name=""/>
        <dsp:cNvSpPr/>
      </dsp:nvSpPr>
      <dsp:spPr>
        <a:xfrm>
          <a:off x="6080318" y="1378240"/>
          <a:ext cx="1646078" cy="98764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Витрины данных. МРР-СУБД (</a:t>
          </a:r>
          <a:r>
            <a:rPr lang="en-US" sz="1300" b="0" i="0" kern="1200" dirty="0"/>
            <a:t>DWH</a:t>
          </a:r>
          <a:r>
            <a:rPr lang="ru-RU" sz="1300" b="0" i="0" kern="1200" dirty="0"/>
            <a:t>)</a:t>
          </a:r>
          <a:endParaRPr lang="en-US" sz="1300" kern="1200" dirty="0"/>
        </a:p>
      </dsp:txBody>
      <dsp:txXfrm>
        <a:off x="6080318" y="1378240"/>
        <a:ext cx="1646078" cy="987647"/>
      </dsp:txXfrm>
    </dsp:sp>
    <dsp:sp modelId="{9629D8DE-40E4-460E-9E30-B161B2B56D2A}">
      <dsp:nvSpPr>
        <dsp:cNvPr id="0" name=""/>
        <dsp:cNvSpPr/>
      </dsp:nvSpPr>
      <dsp:spPr>
        <a:xfrm>
          <a:off x="829328" y="2364087"/>
          <a:ext cx="8098706" cy="347998"/>
        </a:xfrm>
        <a:custGeom>
          <a:avLst/>
          <a:gdLst/>
          <a:ahLst/>
          <a:cxnLst/>
          <a:rect l="0" t="0" r="0" b="0"/>
          <a:pathLst>
            <a:path>
              <a:moveTo>
                <a:pt x="8098706" y="0"/>
              </a:moveTo>
              <a:lnTo>
                <a:pt x="8098706" y="191099"/>
              </a:lnTo>
              <a:lnTo>
                <a:pt x="0" y="191099"/>
              </a:lnTo>
              <a:lnTo>
                <a:pt x="0" y="347998"/>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992" y="2536193"/>
        <a:ext cx="405377" cy="3785"/>
      </dsp:txXfrm>
    </dsp:sp>
    <dsp:sp modelId="{19ADA646-844B-4BED-8E5A-A6EF51953C7C}">
      <dsp:nvSpPr>
        <dsp:cNvPr id="0" name=""/>
        <dsp:cNvSpPr/>
      </dsp:nvSpPr>
      <dsp:spPr>
        <a:xfrm>
          <a:off x="8104995" y="1378240"/>
          <a:ext cx="1646078" cy="987647"/>
        </a:xfrm>
        <a:prstGeom prst="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Гостевая лекция</a:t>
          </a:r>
          <a:br>
            <a:rPr lang="en-US" sz="1300" b="0" i="0" kern="1200" dirty="0"/>
          </a:br>
          <a:r>
            <a:rPr lang="en-US" sz="1300" b="0" i="0" kern="1200" dirty="0" err="1"/>
            <a:t>YeniseiDB</a:t>
          </a:r>
          <a:br>
            <a:rPr lang="ru-RU" sz="1300" b="0" i="0" kern="1200" dirty="0"/>
          </a:br>
          <a:r>
            <a:rPr lang="ru-RU" sz="1300" b="0" i="0" kern="1200" dirty="0"/>
            <a:t>(4 апреля)</a:t>
          </a:r>
          <a:endParaRPr lang="en-US" sz="1300" kern="1200" dirty="0"/>
        </a:p>
      </dsp:txBody>
      <dsp:txXfrm>
        <a:off x="8104995" y="1378240"/>
        <a:ext cx="1646078" cy="987647"/>
      </dsp:txXfrm>
    </dsp:sp>
    <dsp:sp modelId="{E884EF59-37F4-4366-9D59-E8ABC8026122}">
      <dsp:nvSpPr>
        <dsp:cNvPr id="0" name=""/>
        <dsp:cNvSpPr/>
      </dsp:nvSpPr>
      <dsp:spPr>
        <a:xfrm>
          <a:off x="1650567" y="3192589"/>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15101" y="3236416"/>
        <a:ext cx="18929" cy="3785"/>
      </dsp:txXfrm>
    </dsp:sp>
    <dsp:sp modelId="{0C194A09-BBD2-4B67-B827-217380D20DB0}">
      <dsp:nvSpPr>
        <dsp:cNvPr id="0" name=""/>
        <dsp:cNvSpPr/>
      </dsp:nvSpPr>
      <dsp:spPr>
        <a:xfrm>
          <a:off x="6288" y="2744485"/>
          <a:ext cx="1646078" cy="98764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err="1"/>
            <a:t>Графовые</a:t>
          </a:r>
          <a:r>
            <a:rPr lang="ru-RU" sz="1300" b="0" i="0" kern="1200" dirty="0"/>
            <a:t> СУБД (</a:t>
          </a:r>
          <a:r>
            <a:rPr lang="en-US" sz="1300" b="0" i="0" kern="1200" dirty="0"/>
            <a:t>Neo4j)</a:t>
          </a:r>
          <a:endParaRPr lang="en-US" sz="1300" kern="1200" dirty="0"/>
        </a:p>
      </dsp:txBody>
      <dsp:txXfrm>
        <a:off x="6288" y="2744485"/>
        <a:ext cx="1646078" cy="987647"/>
      </dsp:txXfrm>
    </dsp:sp>
    <dsp:sp modelId="{58D643B1-C9CA-430D-B5A1-2EC0C543E94C}">
      <dsp:nvSpPr>
        <dsp:cNvPr id="0" name=""/>
        <dsp:cNvSpPr/>
      </dsp:nvSpPr>
      <dsp:spPr>
        <a:xfrm>
          <a:off x="3675244" y="3192589"/>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39778" y="3236416"/>
        <a:ext cx="18929" cy="3785"/>
      </dsp:txXfrm>
    </dsp:sp>
    <dsp:sp modelId="{F1C1EC16-6120-4C79-BDBE-19AA311B3CBE}">
      <dsp:nvSpPr>
        <dsp:cNvPr id="0" name=""/>
        <dsp:cNvSpPr/>
      </dsp:nvSpPr>
      <dsp:spPr>
        <a:xfrm>
          <a:off x="2030965" y="2744485"/>
          <a:ext cx="1646078" cy="98764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Распределенные СУБД (</a:t>
          </a:r>
          <a:r>
            <a:rPr lang="en-US" sz="1300" b="0" i="0" kern="1200" dirty="0"/>
            <a:t>YDB, </a:t>
          </a:r>
          <a:r>
            <a:rPr lang="en-US" sz="1300" b="0" i="0" kern="1200" dirty="0" err="1"/>
            <a:t>CockroachDB</a:t>
          </a:r>
          <a:r>
            <a:rPr lang="en-US" sz="1300" b="0" i="0" kern="1200" dirty="0"/>
            <a:t>)</a:t>
          </a:r>
          <a:endParaRPr lang="en-US" sz="1300" kern="1200" dirty="0"/>
        </a:p>
      </dsp:txBody>
      <dsp:txXfrm>
        <a:off x="2030965" y="2744485"/>
        <a:ext cx="1646078" cy="987647"/>
      </dsp:txXfrm>
    </dsp:sp>
    <dsp:sp modelId="{18D869C3-ECEA-4501-96ED-11F70F55B64D}">
      <dsp:nvSpPr>
        <dsp:cNvPr id="0" name=""/>
        <dsp:cNvSpPr/>
      </dsp:nvSpPr>
      <dsp:spPr>
        <a:xfrm>
          <a:off x="5699920" y="3192589"/>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5864454" y="3236416"/>
        <a:ext cx="18929" cy="3785"/>
      </dsp:txXfrm>
    </dsp:sp>
    <dsp:sp modelId="{CB59154F-1086-433A-AF35-A10646F4D9B8}">
      <dsp:nvSpPr>
        <dsp:cNvPr id="0" name=""/>
        <dsp:cNvSpPr/>
      </dsp:nvSpPr>
      <dsp:spPr>
        <a:xfrm>
          <a:off x="4055642" y="2744485"/>
          <a:ext cx="1646078" cy="987647"/>
        </a:xfrm>
        <a:prstGeom prst="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b="0" i="0" kern="1200" dirty="0"/>
            <a:t>Гостевая лекция</a:t>
          </a:r>
          <a:br>
            <a:rPr lang="ru-RU" sz="1300" b="0" i="0" kern="1200" dirty="0"/>
          </a:br>
          <a:r>
            <a:rPr lang="ro-RO" sz="1300" kern="1200" dirty="0"/>
            <a:t>ScyllaDB</a:t>
          </a:r>
          <a:br>
            <a:rPr lang="ru-RU" sz="1300" kern="1200" dirty="0"/>
          </a:br>
          <a:r>
            <a:rPr lang="ru-RU" sz="1300" kern="1200" dirty="0"/>
            <a:t>(25 апреля)</a:t>
          </a:r>
        </a:p>
      </dsp:txBody>
      <dsp:txXfrm>
        <a:off x="4055642" y="2744485"/>
        <a:ext cx="1646078" cy="987647"/>
      </dsp:txXfrm>
    </dsp:sp>
    <dsp:sp modelId="{235D5C2E-636F-4CAE-B9C6-36C6C442D410}">
      <dsp:nvSpPr>
        <dsp:cNvPr id="0" name=""/>
        <dsp:cNvSpPr/>
      </dsp:nvSpPr>
      <dsp:spPr>
        <a:xfrm>
          <a:off x="7724597" y="3192589"/>
          <a:ext cx="347998" cy="91440"/>
        </a:xfrm>
        <a:custGeom>
          <a:avLst/>
          <a:gdLst/>
          <a:ahLst/>
          <a:cxnLst/>
          <a:rect l="0" t="0" r="0" b="0"/>
          <a:pathLst>
            <a:path>
              <a:moveTo>
                <a:pt x="0" y="45720"/>
              </a:moveTo>
              <a:lnTo>
                <a:pt x="34799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7889131" y="3236416"/>
        <a:ext cx="18929" cy="3785"/>
      </dsp:txXfrm>
    </dsp:sp>
    <dsp:sp modelId="{DC0E4BE6-904E-49AA-84FA-279DB41DD635}">
      <dsp:nvSpPr>
        <dsp:cNvPr id="0" name=""/>
        <dsp:cNvSpPr/>
      </dsp:nvSpPr>
      <dsp:spPr>
        <a:xfrm>
          <a:off x="6080318" y="2744485"/>
          <a:ext cx="1646078" cy="98764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kern="1200" dirty="0"/>
            <a:t>Векторные СУБД. </a:t>
          </a:r>
          <a:r>
            <a:rPr lang="ro-RO" sz="1300" kern="1200" dirty="0"/>
            <a:t>Weaviate</a:t>
          </a:r>
          <a:endParaRPr lang="ru-RU" sz="1300" kern="1200" dirty="0"/>
        </a:p>
      </dsp:txBody>
      <dsp:txXfrm>
        <a:off x="6080318" y="2744485"/>
        <a:ext cx="1646078" cy="987647"/>
      </dsp:txXfrm>
    </dsp:sp>
    <dsp:sp modelId="{4F41FC3A-11E9-492B-A1B9-8CFA84CD2B89}">
      <dsp:nvSpPr>
        <dsp:cNvPr id="0" name=""/>
        <dsp:cNvSpPr/>
      </dsp:nvSpPr>
      <dsp:spPr>
        <a:xfrm>
          <a:off x="8104995" y="2744485"/>
          <a:ext cx="1646078" cy="98764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659" tIns="84666" rIns="80659" bIns="84666" numCol="1" spcCol="1270" anchor="ctr" anchorCtr="0">
          <a:noAutofit/>
        </a:bodyPr>
        <a:lstStyle/>
        <a:p>
          <a:pPr marL="0" lvl="0" indent="0" algn="ctr" defTabSz="577850">
            <a:lnSpc>
              <a:spcPct val="90000"/>
            </a:lnSpc>
            <a:spcBef>
              <a:spcPct val="0"/>
            </a:spcBef>
            <a:spcAft>
              <a:spcPct val="35000"/>
            </a:spcAft>
            <a:buNone/>
          </a:pPr>
          <a:r>
            <a:rPr lang="ru-RU" sz="1300" kern="1200" dirty="0"/>
            <a:t>Итоговое занятие</a:t>
          </a:r>
          <a:br>
            <a:rPr lang="ru-RU" sz="1300" kern="1200" dirty="0"/>
          </a:br>
          <a:r>
            <a:rPr lang="ru-RU" sz="1300" kern="1200" dirty="0"/>
            <a:t>(16 мая)</a:t>
          </a:r>
        </a:p>
      </dsp:txBody>
      <dsp:txXfrm>
        <a:off x="8104995" y="2744485"/>
        <a:ext cx="1646078" cy="987647"/>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5B658-7897-4B9A-A0C4-B8049C663034}" type="datetimeFigureOut">
              <a:rPr lang="ru-RU" smtClean="0"/>
              <a:t>14.03.2024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4D0C29-D897-4DC0-9A65-0B38B9801ABF}" type="slidenum">
              <a:rPr lang="ru-RU" smtClean="0"/>
              <a:t>‹#›</a:t>
            </a:fld>
            <a:endParaRPr lang="ru-RU"/>
          </a:p>
        </p:txBody>
      </p:sp>
    </p:spTree>
    <p:extLst>
      <p:ext uri="{BB962C8B-B14F-4D97-AF65-F5344CB8AC3E}">
        <p14:creationId xmlns:p14="http://schemas.microsoft.com/office/powerpoint/2010/main" val="2979438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AD584EC-5FFD-4759-9CBB-E3047A3BE651}" type="slidenum">
              <a:rPr lang="ru-RU" smtClean="0"/>
              <a:t>2</a:t>
            </a:fld>
            <a:endParaRPr lang="ru-RU"/>
          </a:p>
        </p:txBody>
      </p:sp>
    </p:spTree>
    <p:extLst>
      <p:ext uri="{BB962C8B-B14F-4D97-AF65-F5344CB8AC3E}">
        <p14:creationId xmlns:p14="http://schemas.microsoft.com/office/powerpoint/2010/main" val="73096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B4D0C29-D897-4DC0-9A65-0B38B9801ABF}" type="slidenum">
              <a:rPr lang="ru-RU" smtClean="0"/>
              <a:t>4</a:t>
            </a:fld>
            <a:endParaRPr lang="ru-RU"/>
          </a:p>
        </p:txBody>
      </p:sp>
    </p:spTree>
    <p:extLst>
      <p:ext uri="{BB962C8B-B14F-4D97-AF65-F5344CB8AC3E}">
        <p14:creationId xmlns:p14="http://schemas.microsoft.com/office/powerpoint/2010/main" val="246393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B4D0C29-D897-4DC0-9A65-0B38B9801ABF}" type="slidenum">
              <a:rPr lang="ru-RU" smtClean="0"/>
              <a:t>9</a:t>
            </a:fld>
            <a:endParaRPr lang="ru-RU"/>
          </a:p>
        </p:txBody>
      </p:sp>
    </p:spTree>
    <p:extLst>
      <p:ext uri="{BB962C8B-B14F-4D97-AF65-F5344CB8AC3E}">
        <p14:creationId xmlns:p14="http://schemas.microsoft.com/office/powerpoint/2010/main" val="120280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en-US"/>
              <a:t>https://www.youtube.com/watch?v=e2upiDkprNs</a:t>
            </a:r>
            <a:endParaRPr lang="ru-RU"/>
          </a:p>
        </p:txBody>
      </p:sp>
      <p:sp>
        <p:nvSpPr>
          <p:cNvPr id="4" name="Номер слайда 3"/>
          <p:cNvSpPr>
            <a:spLocks noGrp="1"/>
          </p:cNvSpPr>
          <p:nvPr>
            <p:ph type="sldNum" sz="quarter" idx="5"/>
          </p:nvPr>
        </p:nvSpPr>
        <p:spPr/>
        <p:txBody>
          <a:bodyPr/>
          <a:lstStyle/>
          <a:p>
            <a:fld id="{EB4D0C29-D897-4DC0-9A65-0B38B9801ABF}" type="slidenum">
              <a:rPr lang="ru-RU" smtClean="0"/>
              <a:t>20</a:t>
            </a:fld>
            <a:endParaRPr lang="ru-RU"/>
          </a:p>
        </p:txBody>
      </p:sp>
    </p:spTree>
    <p:extLst>
      <p:ext uri="{BB962C8B-B14F-4D97-AF65-F5344CB8AC3E}">
        <p14:creationId xmlns:p14="http://schemas.microsoft.com/office/powerpoint/2010/main" val="162080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B4D0C29-D897-4DC0-9A65-0B38B9801ABF}" type="slidenum">
              <a:rPr lang="ru-RU" smtClean="0"/>
              <a:t>25</a:t>
            </a:fld>
            <a:endParaRPr lang="ru-RU"/>
          </a:p>
        </p:txBody>
      </p:sp>
    </p:spTree>
    <p:extLst>
      <p:ext uri="{BB962C8B-B14F-4D97-AF65-F5344CB8AC3E}">
        <p14:creationId xmlns:p14="http://schemas.microsoft.com/office/powerpoint/2010/main" val="3060651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B4D0C29-D897-4DC0-9A65-0B38B9801ABF}" type="slidenum">
              <a:rPr lang="ru-RU" smtClean="0"/>
              <a:t>50</a:t>
            </a:fld>
            <a:endParaRPr lang="ru-RU"/>
          </a:p>
        </p:txBody>
      </p:sp>
    </p:spTree>
    <p:extLst>
      <p:ext uri="{BB962C8B-B14F-4D97-AF65-F5344CB8AC3E}">
        <p14:creationId xmlns:p14="http://schemas.microsoft.com/office/powerpoint/2010/main" val="291015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B4D0C29-D897-4DC0-9A65-0B38B9801ABF}" type="slidenum">
              <a:rPr lang="ru-RU" smtClean="0"/>
              <a:t>63</a:t>
            </a:fld>
            <a:endParaRPr lang="ru-RU"/>
          </a:p>
        </p:txBody>
      </p:sp>
    </p:spTree>
    <p:extLst>
      <p:ext uri="{BB962C8B-B14F-4D97-AF65-F5344CB8AC3E}">
        <p14:creationId xmlns:p14="http://schemas.microsoft.com/office/powerpoint/2010/main" val="41123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a:t>Строки</a:t>
            </a:r>
            <a:r>
              <a:rPr lang="en-US" dirty="0"/>
              <a:t>,</a:t>
            </a:r>
            <a:r>
              <a:rPr lang="en-US" baseline="0" dirty="0"/>
              <a:t> </a:t>
            </a:r>
            <a:r>
              <a:rPr lang="ru-RU" dirty="0"/>
              <a:t>Множества</a:t>
            </a:r>
            <a:r>
              <a:rPr lang="en-US" dirty="0"/>
              <a:t>,</a:t>
            </a:r>
            <a:r>
              <a:rPr lang="en-US" baseline="0" dirty="0"/>
              <a:t> </a:t>
            </a:r>
            <a:r>
              <a:rPr lang="ru-RU" dirty="0"/>
              <a:t>Упорядоченные множества </a:t>
            </a:r>
            <a:r>
              <a:rPr lang="en-US" dirty="0"/>
              <a:t>, </a:t>
            </a:r>
            <a:r>
              <a:rPr lang="ru-RU" dirty="0"/>
              <a:t>Списки</a:t>
            </a:r>
            <a:r>
              <a:rPr lang="en-US" dirty="0"/>
              <a:t>, </a:t>
            </a:r>
            <a:r>
              <a:rPr lang="ru-RU" dirty="0"/>
              <a:t>Хэш-таблицы (доп. запросы)</a:t>
            </a:r>
          </a:p>
        </p:txBody>
      </p:sp>
      <p:sp>
        <p:nvSpPr>
          <p:cNvPr id="4" name="Номер слайда 3"/>
          <p:cNvSpPr>
            <a:spLocks noGrp="1"/>
          </p:cNvSpPr>
          <p:nvPr>
            <p:ph type="sldNum" sz="quarter" idx="10"/>
          </p:nvPr>
        </p:nvSpPr>
        <p:spPr/>
        <p:txBody>
          <a:bodyPr/>
          <a:lstStyle/>
          <a:p>
            <a:fld id="{EB4D0C29-D897-4DC0-9A65-0B38B9801ABF}" type="slidenum">
              <a:rPr lang="ru-RU" smtClean="0"/>
              <a:t>75</a:t>
            </a:fld>
            <a:endParaRPr lang="ru-RU"/>
          </a:p>
        </p:txBody>
      </p:sp>
    </p:spTree>
    <p:extLst>
      <p:ext uri="{BB962C8B-B14F-4D97-AF65-F5344CB8AC3E}">
        <p14:creationId xmlns:p14="http://schemas.microsoft.com/office/powerpoint/2010/main" val="726436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ru-RU"/>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C91E045B-E5E4-4764-A42E-E7E81D649765}" type="slidenum">
              <a:rPr lang="ru-RU" smtClean="0"/>
              <a:t>‹#›</a:t>
            </a:fld>
            <a:endParaRPr lang="ru-RU"/>
          </a:p>
        </p:txBody>
      </p:sp>
    </p:spTree>
    <p:extLst>
      <p:ext uri="{BB962C8B-B14F-4D97-AF65-F5344CB8AC3E}">
        <p14:creationId xmlns:p14="http://schemas.microsoft.com/office/powerpoint/2010/main" val="420895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7C5DF27-AF6C-433A-9B9B-84373B5F2BB0}" type="datetimeFigureOut">
              <a:rPr lang="ru-RU" smtClean="0"/>
              <a:t>14.03.2024</a:t>
            </a:fld>
            <a:endParaRPr lang="ru-RU"/>
          </a:p>
        </p:txBody>
      </p:sp>
      <p:sp>
        <p:nvSpPr>
          <p:cNvPr id="6" name="Footer Placeholder 5"/>
          <p:cNvSpPr>
            <a:spLocks noGrp="1"/>
          </p:cNvSpPr>
          <p:nvPr>
            <p:ph type="ftr" sz="quarter" idx="11"/>
          </p:nvPr>
        </p:nvSpPr>
        <p:spPr/>
        <p:txBody>
          <a:bodyPr/>
          <a:lstStyle/>
          <a:p>
            <a:endParaRPr lang="ru-RU"/>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4208658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Заголовок и подпись">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ru-RU"/>
              <a:t>Образец заголовка</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4144298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Цитата с подписью">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ru-RU"/>
              <a:t>Образец заголовка</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2051236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Карточка имени">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21871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7C5DF27-AF6C-433A-9B9B-84373B5F2BB0}" type="datetimeFigureOut">
              <a:rPr lang="ru-RU" smtClean="0"/>
              <a:t>14.03.2024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2963305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7C5DF27-AF6C-433A-9B9B-84373B5F2BB0}" type="datetimeFigureOut">
              <a:rPr lang="ru-RU" smtClean="0"/>
              <a:t>14.03.2024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2631911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89348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896105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ru-RU"/>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C91E045B-E5E4-4764-A42E-E7E81D649765}" type="slidenum">
              <a:rPr lang="ru-RU" smtClean="0"/>
              <a:t>‹#›</a:t>
            </a:fld>
            <a:endParaRPr lang="ru-RU"/>
          </a:p>
        </p:txBody>
      </p:sp>
    </p:spTree>
    <p:extLst>
      <p:ext uri="{BB962C8B-B14F-4D97-AF65-F5344CB8AC3E}">
        <p14:creationId xmlns:p14="http://schemas.microsoft.com/office/powerpoint/2010/main" val="2567251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053820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094622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404297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7C5DF27-AF6C-433A-9B9B-84373B5F2BB0}" type="datetimeFigureOut">
              <a:rPr lang="ru-RU" smtClean="0"/>
              <a:t>14.03.2024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418257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7C5DF27-AF6C-433A-9B9B-84373B5F2BB0}" type="datetimeFigureOut">
              <a:rPr lang="ru-RU" smtClean="0"/>
              <a:t>14.03.2024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409111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7C5DF27-AF6C-433A-9B9B-84373B5F2BB0}" type="datetimeFigureOut">
              <a:rPr lang="ru-RU" smtClean="0"/>
              <a:t>14.03.2024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2291279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5DF27-AF6C-433A-9B9B-84373B5F2BB0}" type="datetimeFigureOut">
              <a:rPr lang="ru-RU" smtClean="0"/>
              <a:t>14.03.2024</a:t>
            </a:fld>
            <a:endParaRPr lang="ru-RU"/>
          </a:p>
        </p:txBody>
      </p:sp>
      <p:sp>
        <p:nvSpPr>
          <p:cNvPr id="3" name="Footer Placeholder 2"/>
          <p:cNvSpPr>
            <a:spLocks noGrp="1"/>
          </p:cNvSpPr>
          <p:nvPr>
            <p:ph type="ftr" sz="quarter" idx="11"/>
          </p:nvPr>
        </p:nvSpPr>
        <p:spPr/>
        <p:txBody>
          <a:bodyPr/>
          <a:lstStyle/>
          <a:p>
            <a:endParaRPr lang="ru-RU"/>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9527531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7C5DF27-AF6C-433A-9B9B-84373B5F2BB0}" type="datetimeFigureOut">
              <a:rPr lang="ru-RU" smtClean="0"/>
              <a:t>14.03.2024</a:t>
            </a:fld>
            <a:endParaRPr lang="ru-RU"/>
          </a:p>
        </p:txBody>
      </p:sp>
      <p:sp>
        <p:nvSpPr>
          <p:cNvPr id="6" name="Footer Placeholder 5"/>
          <p:cNvSpPr>
            <a:spLocks noGrp="1"/>
          </p:cNvSpPr>
          <p:nvPr>
            <p:ph type="ftr" sz="quarter" idx="11"/>
          </p:nvPr>
        </p:nvSpPr>
        <p:spPr/>
        <p:txBody>
          <a:bodyPr/>
          <a:lstStyle/>
          <a:p>
            <a:endParaRPr lang="ru-RU"/>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203042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7C5DF27-AF6C-433A-9B9B-84373B5F2BB0}" type="datetimeFigureOut">
              <a:rPr lang="ru-RU" smtClean="0"/>
              <a:t>14.03.2024</a:t>
            </a:fld>
            <a:endParaRPr lang="ru-RU"/>
          </a:p>
        </p:txBody>
      </p:sp>
      <p:sp>
        <p:nvSpPr>
          <p:cNvPr id="6" name="Footer Placeholder 5"/>
          <p:cNvSpPr>
            <a:spLocks noGrp="1"/>
          </p:cNvSpPr>
          <p:nvPr>
            <p:ph type="ftr" sz="quarter" idx="11"/>
          </p:nvPr>
        </p:nvSpPr>
        <p:spPr/>
        <p:txBody>
          <a:bodyPr/>
          <a:lstStyle/>
          <a:p>
            <a:endParaRPr lang="ru-RU"/>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29263991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7C5DF27-AF6C-433A-9B9B-84373B5F2BB0}" type="datetimeFigureOut">
              <a:rPr lang="ru-RU" smtClean="0"/>
              <a:t>14.03.2024</a:t>
            </a:fld>
            <a:endParaRPr lang="ru-RU"/>
          </a:p>
        </p:txBody>
      </p:sp>
      <p:sp>
        <p:nvSpPr>
          <p:cNvPr id="6" name="Footer Placeholder 5"/>
          <p:cNvSpPr>
            <a:spLocks noGrp="1"/>
          </p:cNvSpPr>
          <p:nvPr>
            <p:ph type="ftr" sz="quarter" idx="11"/>
          </p:nvPr>
        </p:nvSpPr>
        <p:spPr/>
        <p:txBody>
          <a:bodyPr/>
          <a:lstStyle/>
          <a:p>
            <a:endParaRPr lang="ru-RU"/>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008511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Заголовок и подпись">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ru-RU"/>
              <a:t>Образец заголовка</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102778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Цитата с подписью">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ru-RU"/>
              <a:t>Образец заголовка</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85683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42120328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Карточка имени">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530671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7C5DF27-AF6C-433A-9B9B-84373B5F2BB0}" type="datetimeFigureOut">
              <a:rPr lang="ru-RU" smtClean="0"/>
              <a:t>14.03.2024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998777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ru-RU"/>
              <a:t>Образец заголовка</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7C5DF27-AF6C-433A-9B9B-84373B5F2BB0}" type="datetimeFigureOut">
              <a:rPr lang="ru-RU" smtClean="0"/>
              <a:t>14.03.2024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42106419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0824270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7C5DF27-AF6C-433A-9B9B-84373B5F2BB0}" type="datetimeFigureOut">
              <a:rPr lang="ru-RU" smtClean="0"/>
              <a:t>14.03.2024</a:t>
            </a:fld>
            <a:endParaRPr lang="ru-RU"/>
          </a:p>
        </p:txBody>
      </p:sp>
      <p:sp>
        <p:nvSpPr>
          <p:cNvPr id="5" name="Footer Placeholder 4"/>
          <p:cNvSpPr>
            <a:spLocks noGrp="1"/>
          </p:cNvSpPr>
          <p:nvPr>
            <p:ph type="ftr" sz="quarter" idx="11"/>
          </p:nvPr>
        </p:nvSpPr>
        <p:spPr/>
        <p:txBody>
          <a:bodyPr/>
          <a:lstStyle/>
          <a:p>
            <a:endParaRPr lang="ru-RU"/>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8883922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Титульный слайд">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1044542"/>
            <a:ext cx="8825658" cy="2677648"/>
          </a:xfrm>
          <a:prstGeom prst="rect">
            <a:avLst/>
          </a:prstGeom>
        </p:spPr>
        <p:txBody>
          <a:bodyPr anchor="b"/>
          <a:lstStyle>
            <a:lvl1pPr algn="ctr">
              <a:defRPr sz="5400"/>
            </a:lvl1pPr>
          </a:lstStyle>
          <a:p>
            <a:r>
              <a:rPr lang="ru-RU" dirty="0"/>
              <a:t>Образец заголовка</a:t>
            </a:r>
            <a:endParaRPr lang="en-US" dirty="0"/>
          </a:p>
        </p:txBody>
      </p:sp>
      <p:sp>
        <p:nvSpPr>
          <p:cNvPr id="3" name="Subtitle 2"/>
          <p:cNvSpPr>
            <a:spLocks noGrp="1"/>
          </p:cNvSpPr>
          <p:nvPr>
            <p:ph type="subTitle" idx="1"/>
          </p:nvPr>
        </p:nvSpPr>
        <p:spPr>
          <a:xfrm>
            <a:off x="1150620" y="3848031"/>
            <a:ext cx="8825658" cy="861420"/>
          </a:xfrm>
        </p:spPr>
        <p:txBody>
          <a:bodyPr anchor="t"/>
          <a:lstStyle>
            <a:lvl1pPr marL="0" indent="0" algn="ctr">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a:t>Образец подзаголовка</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05A0C298-CC1A-44FB-B056-9DC1DA14BB96}" type="datetime1">
              <a:rPr lang="ru-RU" smtClean="0"/>
              <a:t>14.03.2024</a:t>
            </a:fld>
            <a:endParaRPr lang="ru-RU"/>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ru-RU"/>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C91E045B-E5E4-4764-A42E-E7E81D649765}" type="slidenum">
              <a:rPr lang="ru-RU" smtClean="0"/>
              <a:t>‹#›</a:t>
            </a:fld>
            <a:endParaRPr lang="ru-RU"/>
          </a:p>
        </p:txBody>
      </p:sp>
      <p:sp>
        <p:nvSpPr>
          <p:cNvPr id="24" name="Текст 23">
            <a:extLst>
              <a:ext uri="{FF2B5EF4-FFF2-40B4-BE49-F238E27FC236}">
                <a16:creationId xmlns:a16="http://schemas.microsoft.com/office/drawing/2014/main" id="{EEE22C5F-6963-5F1B-860F-562D15951FF5}"/>
              </a:ext>
            </a:extLst>
          </p:cNvPr>
          <p:cNvSpPr>
            <a:spLocks noGrp="1"/>
          </p:cNvSpPr>
          <p:nvPr>
            <p:ph type="body" sz="quarter" idx="13" hasCustomPrompt="1"/>
          </p:nvPr>
        </p:nvSpPr>
        <p:spPr>
          <a:xfrm>
            <a:off x="6312024" y="5749637"/>
            <a:ext cx="5399088" cy="598961"/>
          </a:xfrm>
        </p:spPr>
        <p:txBody>
          <a:bodyPr/>
          <a:lstStyle>
            <a:lvl1pPr marL="0" indent="0" algn="r">
              <a:spcBef>
                <a:spcPts val="0"/>
              </a:spcBef>
              <a:buNone/>
              <a:defRPr b="1">
                <a:solidFill>
                  <a:schemeClr val="bg1"/>
                </a:solidFill>
              </a:defRPr>
            </a:lvl1pPr>
          </a:lstStyle>
          <a:p>
            <a:pPr lvl="0"/>
            <a:r>
              <a:rPr lang="ru-RU" dirty="0"/>
              <a:t>Подпись 1:</a:t>
            </a:r>
          </a:p>
        </p:txBody>
      </p:sp>
    </p:spTree>
    <p:extLst>
      <p:ext uri="{BB962C8B-B14F-4D97-AF65-F5344CB8AC3E}">
        <p14:creationId xmlns:p14="http://schemas.microsoft.com/office/powerpoint/2010/main" val="424360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7C5DF27-AF6C-433A-9B9B-84373B5F2BB0}" type="datetimeFigureOut">
              <a:rPr lang="ru-RU" smtClean="0"/>
              <a:t>14.03.2024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635156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7C5DF27-AF6C-433A-9B9B-84373B5F2BB0}" type="datetimeFigureOut">
              <a:rPr lang="ru-RU" smtClean="0"/>
              <a:t>14.03.2024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972066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7C5DF27-AF6C-433A-9B9B-84373B5F2BB0}" type="datetimeFigureOut">
              <a:rPr lang="ru-RU" smtClean="0"/>
              <a:t>14.03.2024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166627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5DF27-AF6C-433A-9B9B-84373B5F2BB0}" type="datetimeFigureOut">
              <a:rPr lang="ru-RU" smtClean="0"/>
              <a:t>14.03.2024</a:t>
            </a:fld>
            <a:endParaRPr lang="ru-RU"/>
          </a:p>
        </p:txBody>
      </p:sp>
      <p:sp>
        <p:nvSpPr>
          <p:cNvPr id="3" name="Footer Placeholder 2"/>
          <p:cNvSpPr>
            <a:spLocks noGrp="1"/>
          </p:cNvSpPr>
          <p:nvPr>
            <p:ph type="ftr" sz="quarter" idx="11"/>
          </p:nvPr>
        </p:nvSpPr>
        <p:spPr/>
        <p:txBody>
          <a:bodyPr/>
          <a:lstStyle/>
          <a:p>
            <a:endParaRPr lang="ru-RU"/>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1375071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7C5DF27-AF6C-433A-9B9B-84373B5F2BB0}" type="datetimeFigureOut">
              <a:rPr lang="ru-RU" smtClean="0"/>
              <a:t>14.03.2024</a:t>
            </a:fld>
            <a:endParaRPr lang="ru-RU"/>
          </a:p>
        </p:txBody>
      </p:sp>
      <p:sp>
        <p:nvSpPr>
          <p:cNvPr id="6" name="Footer Placeholder 5"/>
          <p:cNvSpPr>
            <a:spLocks noGrp="1"/>
          </p:cNvSpPr>
          <p:nvPr>
            <p:ph type="ftr" sz="quarter" idx="11"/>
          </p:nvPr>
        </p:nvSpPr>
        <p:spPr/>
        <p:txBody>
          <a:bodyPr/>
          <a:lstStyle/>
          <a:p>
            <a:endParaRPr lang="ru-RU"/>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3733949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7C5DF27-AF6C-433A-9B9B-84373B5F2BB0}" type="datetimeFigureOut">
              <a:rPr lang="ru-RU" smtClean="0"/>
              <a:t>14.03.2024</a:t>
            </a:fld>
            <a:endParaRPr lang="ru-RU"/>
          </a:p>
        </p:txBody>
      </p:sp>
      <p:sp>
        <p:nvSpPr>
          <p:cNvPr id="6" name="Footer Placeholder 5"/>
          <p:cNvSpPr>
            <a:spLocks noGrp="1"/>
          </p:cNvSpPr>
          <p:nvPr>
            <p:ph type="ftr" sz="quarter" idx="11"/>
          </p:nvPr>
        </p:nvSpPr>
        <p:spPr/>
        <p:txBody>
          <a:bodyPr/>
          <a:lstStyle/>
          <a:p>
            <a:endParaRPr lang="ru-RU"/>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91E045B-E5E4-4764-A42E-E7E81D649765}" type="slidenum">
              <a:rPr lang="ru-RU" smtClean="0"/>
              <a:t>‹#›</a:t>
            </a:fld>
            <a:endParaRPr lang="ru-RU"/>
          </a:p>
        </p:txBody>
      </p:sp>
    </p:spTree>
    <p:extLst>
      <p:ext uri="{BB962C8B-B14F-4D97-AF65-F5344CB8AC3E}">
        <p14:creationId xmlns:p14="http://schemas.microsoft.com/office/powerpoint/2010/main" val="997480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ru-RU"/>
              <a:t>Образец заголовка</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D7C5DF27-AF6C-433A-9B9B-84373B5F2BB0}" type="datetimeFigureOut">
              <a:rPr lang="ru-RU" smtClean="0"/>
              <a:t>14.03.2024</a:t>
            </a:fld>
            <a:endParaRPr lang="ru-RU"/>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ru-RU"/>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C91E045B-E5E4-4764-A42E-E7E81D649765}" type="slidenum">
              <a:rPr lang="ru-RU" smtClean="0"/>
              <a:t>‹#›</a:t>
            </a:fld>
            <a:endParaRPr lang="ru-RU"/>
          </a:p>
        </p:txBody>
      </p:sp>
    </p:spTree>
    <p:extLst>
      <p:ext uri="{BB962C8B-B14F-4D97-AF65-F5344CB8AC3E}">
        <p14:creationId xmlns:p14="http://schemas.microsoft.com/office/powerpoint/2010/main" val="728604935"/>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 id="2147484158" r:id="rId12"/>
    <p:sldLayoutId id="2147484159" r:id="rId13"/>
    <p:sldLayoutId id="2147484160" r:id="rId14"/>
    <p:sldLayoutId id="2147484161" r:id="rId15"/>
    <p:sldLayoutId id="2147484162" r:id="rId16"/>
    <p:sldLayoutId id="214748416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0">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ru-RU"/>
              <a:t>Образец заголовка</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D7C5DF27-AF6C-433A-9B9B-84373B5F2BB0}" type="datetimeFigureOut">
              <a:rPr lang="ru-RU" smtClean="0"/>
              <a:t>14.03.2024</a:t>
            </a:fld>
            <a:endParaRPr lang="ru-RU"/>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ru-RU"/>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C91E045B-E5E4-4764-A42E-E7E81D649765}" type="slidenum">
              <a:rPr lang="ru-RU" smtClean="0"/>
              <a:t>‹#›</a:t>
            </a:fld>
            <a:endParaRPr lang="ru-RU"/>
          </a:p>
        </p:txBody>
      </p:sp>
    </p:spTree>
    <p:extLst>
      <p:ext uri="{BB962C8B-B14F-4D97-AF65-F5344CB8AC3E}">
        <p14:creationId xmlns:p14="http://schemas.microsoft.com/office/powerpoint/2010/main" val="3025290565"/>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 id="2147484176" r:id="rId12"/>
    <p:sldLayoutId id="2147484177" r:id="rId13"/>
    <p:sldLayoutId id="2147484178" r:id="rId14"/>
    <p:sldLayoutId id="2147484179" r:id="rId15"/>
    <p:sldLayoutId id="2147484180" r:id="rId16"/>
    <p:sldLayoutId id="2147484181" r:id="rId17"/>
    <p:sldLayoutId id="2147484182"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etcd.io/docs/v3.5/learning/api/#transaction" TargetMode="External"/><Relationship Id="rId13" Type="http://schemas.openxmlformats.org/officeDocument/2006/relationships/hyperlink" Target="https://www.consul.io/docs/dynamic-app-config/watches" TargetMode="External"/><Relationship Id="rId18" Type="http://schemas.openxmlformats.org/officeDocument/2006/relationships/hyperlink" Target="https://www.consul.io/api-docs#formatted-json-output" TargetMode="External"/><Relationship Id="rId3" Type="http://schemas.openxmlformats.org/officeDocument/2006/relationships/hyperlink" Target="https://www.consul.io/commands/lock" TargetMode="External"/><Relationship Id="rId21" Type="http://schemas.openxmlformats.org/officeDocument/2006/relationships/hyperlink" Target="https://learn.hashicorp.com/tutorials/consul/add-remove-servers?in=consul/day-2-operations" TargetMode="External"/><Relationship Id="rId7" Type="http://schemas.openxmlformats.org/officeDocument/2006/relationships/hyperlink" Target="https://etcd.io/docs/v3.5/learning/data_model/" TargetMode="External"/><Relationship Id="rId12" Type="http://schemas.openxmlformats.org/officeDocument/2006/relationships/hyperlink" Target="https://zookeeper.apache.org/doc/current/zookeeperProgrammers.html#ch_zkWatches" TargetMode="External"/><Relationship Id="rId17" Type="http://schemas.openxmlformats.org/officeDocument/2006/relationships/hyperlink" Target="https://etcd.io/docs/v3.5/dev-guide/api_grpc_gateway/" TargetMode="External"/><Relationship Id="rId2" Type="http://schemas.openxmlformats.org/officeDocument/2006/relationships/hyperlink" Target="http://curator.apache.org/" TargetMode="External"/><Relationship Id="rId16" Type="http://schemas.openxmlformats.org/officeDocument/2006/relationships/hyperlink" Target="https://www.consul.io/docs/security/acl" TargetMode="External"/><Relationship Id="rId20" Type="http://schemas.openxmlformats.org/officeDocument/2006/relationships/hyperlink" Target="https://zookeeper.apache.org/doc/current/zookeeperReconfig.html" TargetMode="External"/><Relationship Id="rId1" Type="http://schemas.openxmlformats.org/officeDocument/2006/relationships/slideLayout" Target="../slideLayouts/slideLayout2.xml"/><Relationship Id="rId6" Type="http://schemas.openxmlformats.org/officeDocument/2006/relationships/hyperlink" Target="https://www.consul.io/api-docs#consistency" TargetMode="External"/><Relationship Id="rId11" Type="http://schemas.openxmlformats.org/officeDocument/2006/relationships/hyperlink" Target="https://etcd.io/docs/v3.5/learning/api/#watch-streams" TargetMode="External"/><Relationship Id="rId5" Type="http://schemas.openxmlformats.org/officeDocument/2006/relationships/hyperlink" Target="https://etcd.io/docs/v3.5/learning/api_guarantees/#isolation-level-and-consistency-of-replicas" TargetMode="External"/><Relationship Id="rId15" Type="http://schemas.openxmlformats.org/officeDocument/2006/relationships/hyperlink" Target="https://zookeeper.apache.org/doc/r3.1.2/zookeeperProgrammers.html#sc_ZooKeeperAccessControl" TargetMode="External"/><Relationship Id="rId10" Type="http://schemas.openxmlformats.org/officeDocument/2006/relationships/hyperlink" Target="https://www.consul.io/api/kv#txn" TargetMode="External"/><Relationship Id="rId19" Type="http://schemas.openxmlformats.org/officeDocument/2006/relationships/hyperlink" Target="https://etcd.io/docs/v3.5/op-guide/runtime-configuration" TargetMode="External"/><Relationship Id="rId4" Type="http://schemas.openxmlformats.org/officeDocument/2006/relationships/hyperlink" Target="http://dl.acm.org/citation.cfm?id=2960999" TargetMode="External"/><Relationship Id="rId9" Type="http://schemas.openxmlformats.org/officeDocument/2006/relationships/hyperlink" Target="https://zookeeper.apache.org/doc/r3.4.3/api/org/apache/zookeeper/ZooKeeper.html#multi%28java.lang.Iterable%29" TargetMode="External"/><Relationship Id="rId14" Type="http://schemas.openxmlformats.org/officeDocument/2006/relationships/hyperlink" Target="https://etcd.io/docs/v3.5/op-guide/authentication/#working-with-role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hyperlink" Target="https://raft.github.io/"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habr.com/ru/companies/vk/articles/796603/"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localhost:800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edis.com/redis-enterprise/redis-insigh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paper.com/redis-6-0-multithreading-performance-test-results-and-analysi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hyperlink" Target="https://github.com/basho/riak_core/releases/tag/riak_kv-3.0.14"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CB47F8-9ED5-C4F6-7993-38D7794B4E33}"/>
              </a:ext>
            </a:extLst>
          </p:cNvPr>
          <p:cNvSpPr>
            <a:spLocks noGrp="1"/>
          </p:cNvSpPr>
          <p:nvPr>
            <p:ph type="ctrTitle"/>
          </p:nvPr>
        </p:nvSpPr>
        <p:spPr/>
        <p:txBody>
          <a:bodyPr/>
          <a:lstStyle/>
          <a:p>
            <a:r>
              <a:rPr lang="ru-RU" sz="6000" b="1" dirty="0"/>
              <a:t>Лекция №7</a:t>
            </a:r>
            <a:br>
              <a:rPr lang="ru-RU" sz="6000" dirty="0"/>
            </a:br>
            <a:r>
              <a:rPr lang="ru-RU" dirty="0"/>
              <a:t>БД «ключ-значение». </a:t>
            </a:r>
            <a:br>
              <a:rPr lang="en-US" dirty="0"/>
            </a:br>
            <a:r>
              <a:rPr lang="ru-RU" dirty="0" err="1"/>
              <a:t>Riak</a:t>
            </a:r>
            <a:r>
              <a:rPr lang="ru-RU" dirty="0"/>
              <a:t>. </a:t>
            </a:r>
            <a:r>
              <a:rPr lang="en-US" dirty="0" err="1"/>
              <a:t>etcd</a:t>
            </a:r>
            <a:r>
              <a:rPr lang="en-US" dirty="0"/>
              <a:t>. Redis</a:t>
            </a:r>
            <a:r>
              <a:rPr lang="ru-RU" dirty="0"/>
              <a:t>.</a:t>
            </a:r>
            <a:endParaRPr lang="ru-RU" sz="6000" dirty="0"/>
          </a:p>
        </p:txBody>
      </p:sp>
      <p:sp>
        <p:nvSpPr>
          <p:cNvPr id="3" name="Подзаголовок 2">
            <a:extLst>
              <a:ext uri="{FF2B5EF4-FFF2-40B4-BE49-F238E27FC236}">
                <a16:creationId xmlns:a16="http://schemas.microsoft.com/office/drawing/2014/main" id="{8EA9E2C4-42E4-607A-F8B1-8EF48601B674}"/>
              </a:ext>
            </a:extLst>
          </p:cNvPr>
          <p:cNvSpPr>
            <a:spLocks noGrp="1"/>
          </p:cNvSpPr>
          <p:nvPr>
            <p:ph type="subTitle" idx="1"/>
          </p:nvPr>
        </p:nvSpPr>
        <p:spPr/>
        <p:txBody>
          <a:bodyPr>
            <a:normAutofit/>
          </a:bodyPr>
          <a:lstStyle/>
          <a:p>
            <a:r>
              <a:rPr lang="ru-RU" sz="2400" dirty="0"/>
              <a:t>Раздел </a:t>
            </a:r>
            <a:r>
              <a:rPr lang="en-US" sz="2400" dirty="0"/>
              <a:t>2</a:t>
            </a:r>
            <a:r>
              <a:rPr lang="ru-RU" sz="2400" dirty="0"/>
              <a:t>. разработка приложений</a:t>
            </a:r>
          </a:p>
        </p:txBody>
      </p:sp>
      <p:sp>
        <p:nvSpPr>
          <p:cNvPr id="6" name="Номер слайда 5">
            <a:extLst>
              <a:ext uri="{FF2B5EF4-FFF2-40B4-BE49-F238E27FC236}">
                <a16:creationId xmlns:a16="http://schemas.microsoft.com/office/drawing/2014/main" id="{C93058D9-D06F-F640-202A-243D22FB0D4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C91E045B-E5E4-4764-A42E-E7E81D649765}" type="slidenum">
              <a:rPr kumimoji="0" lang="ru-RU"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a:t>
            </a:fld>
            <a:endParaRPr kumimoji="0" lang="ru-RU"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8" name="Подзаголовок 2">
            <a:extLst>
              <a:ext uri="{FF2B5EF4-FFF2-40B4-BE49-F238E27FC236}">
                <a16:creationId xmlns:a16="http://schemas.microsoft.com/office/drawing/2014/main" id="{84601465-2C04-4977-0C9A-CF6191FFBB4C}"/>
              </a:ext>
            </a:extLst>
          </p:cNvPr>
          <p:cNvSpPr txBox="1">
            <a:spLocks/>
          </p:cNvSpPr>
          <p:nvPr/>
        </p:nvSpPr>
        <p:spPr>
          <a:xfrm>
            <a:off x="5015880" y="5661248"/>
            <a:ext cx="6624736" cy="667606"/>
          </a:xfrm>
          <a:prstGeom prst="rect">
            <a:avLst/>
          </a:prstGeom>
        </p:spPr>
        <p:txBody>
          <a:bodyPr tIns="0">
            <a:normAutofit lnSpcReduction="1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algn="r"/>
            <a:r>
              <a:rPr lang="ru-RU" sz="1800" b="1" dirty="0" err="1">
                <a:solidFill>
                  <a:schemeClr val="bg1"/>
                </a:solidFill>
              </a:rPr>
              <a:t>Telegram</a:t>
            </a:r>
            <a:r>
              <a:rPr lang="ru-RU" sz="1800" b="1" dirty="0">
                <a:solidFill>
                  <a:schemeClr val="bg1"/>
                </a:solidFill>
              </a:rPr>
              <a:t>: </a:t>
            </a:r>
            <a:r>
              <a:rPr lang="ru-RU" sz="1800" dirty="0">
                <a:solidFill>
                  <a:schemeClr val="bg1"/>
                </a:solidFill>
              </a:rPr>
              <a:t>@KonstantinRatvin</a:t>
            </a:r>
          </a:p>
          <a:p>
            <a:pPr algn="r"/>
            <a:r>
              <a:rPr lang="ru-RU" sz="1800" b="1" dirty="0">
                <a:solidFill>
                  <a:schemeClr val="bg1"/>
                </a:solidFill>
              </a:rPr>
              <a:t>Преподаватель: </a:t>
            </a:r>
            <a:r>
              <a:rPr lang="ru-RU" sz="1800" dirty="0">
                <a:solidFill>
                  <a:schemeClr val="bg1"/>
                </a:solidFill>
              </a:rPr>
              <a:t>Ратвин Константин Александрович</a:t>
            </a:r>
          </a:p>
        </p:txBody>
      </p:sp>
    </p:spTree>
    <p:extLst>
      <p:ext uri="{BB962C8B-B14F-4D97-AF65-F5344CB8AC3E}">
        <p14:creationId xmlns:p14="http://schemas.microsoft.com/office/powerpoint/2010/main" val="18104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Особенности</a:t>
            </a:r>
          </a:p>
        </p:txBody>
      </p:sp>
      <p:sp>
        <p:nvSpPr>
          <p:cNvPr id="3" name="Объект 2"/>
          <p:cNvSpPr>
            <a:spLocks noGrp="1"/>
          </p:cNvSpPr>
          <p:nvPr>
            <p:ph idx="1"/>
          </p:nvPr>
        </p:nvSpPr>
        <p:spPr>
          <a:xfrm>
            <a:off x="1347169" y="2204864"/>
            <a:ext cx="10288746" cy="4392488"/>
          </a:xfrm>
        </p:spPr>
        <p:txBody>
          <a:bodyPr>
            <a:normAutofit/>
          </a:bodyPr>
          <a:lstStyle/>
          <a:p>
            <a:r>
              <a:rPr lang="ru-RU" dirty="0" err="1"/>
              <a:t>etcd</a:t>
            </a:r>
            <a:r>
              <a:rPr lang="ru-RU" dirty="0"/>
              <a:t> поддерживает и транзакции для работы с данными, и возможность отслеживать изменения, и настраивать пользователей с ролями, и всякие примитивы для синхронизации использовать, и даже даёт возможность установить время жизни значений (TTL).</a:t>
            </a:r>
            <a:endParaRPr lang="en-US" dirty="0"/>
          </a:p>
          <a:p>
            <a:r>
              <a:rPr lang="ru-RU" dirty="0"/>
              <a:t>Все данные пишутся на диск, </a:t>
            </a:r>
            <a:r>
              <a:rPr lang="en-US" b="1" dirty="0"/>
              <a:t>in-memory </a:t>
            </a:r>
            <a:r>
              <a:rPr lang="ru-RU" b="1" dirty="0"/>
              <a:t>отсутствует</a:t>
            </a:r>
          </a:p>
          <a:p>
            <a:r>
              <a:rPr lang="ru-RU" dirty="0"/>
              <a:t>Для работы используется алгоритм консенсуса </a:t>
            </a:r>
            <a:r>
              <a:rPr lang="en-US" dirty="0"/>
              <a:t>RAFT</a:t>
            </a:r>
          </a:p>
          <a:p>
            <a:r>
              <a:rPr lang="ru-RU" dirty="0"/>
              <a:t>Кроссплатформенный, имеет небольшой размер и большое сообщество.</a:t>
            </a:r>
          </a:p>
          <a:p>
            <a:endParaRPr lang="ru-RU" dirty="0"/>
          </a:p>
          <a:p>
            <a:endParaRPr lang="ru-RU" dirty="0"/>
          </a:p>
        </p:txBody>
      </p:sp>
      <p:pic>
        <p:nvPicPr>
          <p:cNvPr id="4" name="Рисунок 3"/>
          <p:cNvPicPr>
            <a:picLocks noChangeAspect="1"/>
          </p:cNvPicPr>
          <p:nvPr/>
        </p:nvPicPr>
        <p:blipFill>
          <a:blip r:embed="rId2"/>
          <a:stretch>
            <a:fillRect/>
          </a:stretch>
        </p:blipFill>
        <p:spPr>
          <a:xfrm>
            <a:off x="5224604" y="5149750"/>
            <a:ext cx="1945336" cy="1416420"/>
          </a:xfrm>
          <a:prstGeom prst="rect">
            <a:avLst/>
          </a:prstGeom>
        </p:spPr>
      </p:pic>
      <p:sp>
        <p:nvSpPr>
          <p:cNvPr id="5" name="TextBox 4"/>
          <p:cNvSpPr txBox="1"/>
          <p:nvPr/>
        </p:nvSpPr>
        <p:spPr>
          <a:xfrm>
            <a:off x="5823625" y="5758774"/>
            <a:ext cx="721672" cy="369332"/>
          </a:xfrm>
          <a:prstGeom prst="rect">
            <a:avLst/>
          </a:prstGeom>
          <a:noFill/>
        </p:spPr>
        <p:txBody>
          <a:bodyPr wrap="none" rtlCol="0">
            <a:spAutoFit/>
          </a:bodyPr>
          <a:lstStyle/>
          <a:p>
            <a:r>
              <a:rPr lang="en-US" dirty="0" err="1"/>
              <a:t>etcd</a:t>
            </a:r>
            <a:endParaRPr lang="ru-RU" dirty="0"/>
          </a:p>
        </p:txBody>
      </p:sp>
    </p:spTree>
    <p:extLst>
      <p:ext uri="{BB962C8B-B14F-4D97-AF65-F5344CB8AC3E}">
        <p14:creationId xmlns:p14="http://schemas.microsoft.com/office/powerpoint/2010/main" val="2378410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b="1">
                <a:effectLst/>
              </a:rPr>
              <a:t>etcd </a:t>
            </a:r>
            <a:r>
              <a:rPr lang="ru-RU" b="1">
                <a:effectLst/>
              </a:rPr>
              <a:t>и остальные хранилища</a:t>
            </a:r>
            <a:endParaRPr lang="ru-RU" dirty="0"/>
          </a:p>
        </p:txBody>
      </p:sp>
      <p:graphicFrame>
        <p:nvGraphicFramePr>
          <p:cNvPr id="4" name="Объект 3"/>
          <p:cNvGraphicFramePr>
            <a:graphicFrameLocks noGrp="1"/>
          </p:cNvGraphicFramePr>
          <p:nvPr>
            <p:ph idx="1"/>
            <p:extLst>
              <p:ext uri="{D42A27DB-BD31-4B8C-83A1-F6EECF244321}">
                <p14:modId xmlns:p14="http://schemas.microsoft.com/office/powerpoint/2010/main" val="1778108947"/>
              </p:ext>
            </p:extLst>
          </p:nvPr>
        </p:nvGraphicFramePr>
        <p:xfrm>
          <a:off x="0" y="-1"/>
          <a:ext cx="12191999" cy="6858000"/>
        </p:xfrm>
        <a:graphic>
          <a:graphicData uri="http://schemas.openxmlformats.org/drawingml/2006/table">
            <a:tbl>
              <a:tblPr>
                <a:tableStyleId>{5C22544A-7EE6-4342-B048-85BDC9FD1C3A}</a:tableStyleId>
              </a:tblPr>
              <a:tblGrid>
                <a:gridCol w="2322285">
                  <a:extLst>
                    <a:ext uri="{9D8B030D-6E8A-4147-A177-3AD203B41FA5}">
                      <a16:colId xmlns:a16="http://schemas.microsoft.com/office/drawing/2014/main" val="2351641267"/>
                    </a:ext>
                  </a:extLst>
                </a:gridCol>
                <a:gridCol w="2719754">
                  <a:extLst>
                    <a:ext uri="{9D8B030D-6E8A-4147-A177-3AD203B41FA5}">
                      <a16:colId xmlns:a16="http://schemas.microsoft.com/office/drawing/2014/main" val="1988008302"/>
                    </a:ext>
                  </a:extLst>
                </a:gridCol>
                <a:gridCol w="2411604">
                  <a:extLst>
                    <a:ext uri="{9D8B030D-6E8A-4147-A177-3AD203B41FA5}">
                      <a16:colId xmlns:a16="http://schemas.microsoft.com/office/drawing/2014/main" val="3462793313"/>
                    </a:ext>
                  </a:extLst>
                </a:gridCol>
                <a:gridCol w="1857828">
                  <a:extLst>
                    <a:ext uri="{9D8B030D-6E8A-4147-A177-3AD203B41FA5}">
                      <a16:colId xmlns:a16="http://schemas.microsoft.com/office/drawing/2014/main" val="2326154997"/>
                    </a:ext>
                  </a:extLst>
                </a:gridCol>
                <a:gridCol w="2880528">
                  <a:extLst>
                    <a:ext uri="{9D8B030D-6E8A-4147-A177-3AD203B41FA5}">
                      <a16:colId xmlns:a16="http://schemas.microsoft.com/office/drawing/2014/main" val="3313448537"/>
                    </a:ext>
                  </a:extLst>
                </a:gridCol>
              </a:tblGrid>
              <a:tr h="506967">
                <a:tc>
                  <a:txBody>
                    <a:bodyPr/>
                    <a:lstStyle/>
                    <a:p>
                      <a:pPr algn="l" fontAlgn="b"/>
                      <a:r>
                        <a:rPr lang="ru-RU" sz="1000" u="none" strike="noStrike" dirty="0">
                          <a:effectLst/>
                        </a:rPr>
                        <a:t> </a:t>
                      </a:r>
                      <a:endParaRPr lang="ru-RU" sz="1000" b="0" i="0" u="none" strike="noStrike" dirty="0">
                        <a:solidFill>
                          <a:srgbClr val="000000"/>
                        </a:solidFill>
                        <a:effectLst/>
                        <a:latin typeface="Calibri" panose="020F0502020204030204" pitchFamily="34" charset="0"/>
                      </a:endParaRPr>
                    </a:p>
                  </a:txBody>
                  <a:tcPr marL="8247" marR="8247" marT="8247" marB="0" anchor="b"/>
                </a:tc>
                <a:tc>
                  <a:txBody>
                    <a:bodyPr/>
                    <a:lstStyle/>
                    <a:p>
                      <a:pPr algn="ctr" fontAlgn="b"/>
                      <a:r>
                        <a:rPr lang="en-US" sz="1800" b="1" u="none" strike="noStrike" dirty="0" err="1">
                          <a:effectLst/>
                        </a:rPr>
                        <a:t>etcd</a:t>
                      </a:r>
                      <a:endParaRPr lang="en-US" sz="1800" b="1" i="0" u="none" strike="noStrike" dirty="0">
                        <a:solidFill>
                          <a:srgbClr val="000000"/>
                        </a:solidFill>
                        <a:effectLst/>
                        <a:latin typeface="Calibri" panose="020F0502020204030204" pitchFamily="34" charset="0"/>
                      </a:endParaRPr>
                    </a:p>
                  </a:txBody>
                  <a:tcPr marL="8247" marR="8247" marT="8247" marB="0" anchor="b"/>
                </a:tc>
                <a:tc>
                  <a:txBody>
                    <a:bodyPr/>
                    <a:lstStyle/>
                    <a:p>
                      <a:pPr algn="ctr" fontAlgn="b"/>
                      <a:r>
                        <a:rPr lang="en-US" sz="1800" b="1" u="none" strike="noStrike" dirty="0" err="1">
                          <a:effectLst/>
                        </a:rPr>
                        <a:t>ZooKeeper</a:t>
                      </a:r>
                      <a:endParaRPr lang="en-US" sz="1800" b="1" i="0" u="none" strike="noStrike" dirty="0">
                        <a:solidFill>
                          <a:srgbClr val="000000"/>
                        </a:solidFill>
                        <a:effectLst/>
                        <a:latin typeface="Calibri" panose="020F0502020204030204" pitchFamily="34" charset="0"/>
                      </a:endParaRPr>
                    </a:p>
                  </a:txBody>
                  <a:tcPr marL="8247" marR="8247" marT="8247" marB="0" anchor="b"/>
                </a:tc>
                <a:tc>
                  <a:txBody>
                    <a:bodyPr/>
                    <a:lstStyle/>
                    <a:p>
                      <a:pPr algn="ctr" fontAlgn="b"/>
                      <a:r>
                        <a:rPr lang="en-US" sz="1800" b="1" u="none" strike="noStrike" dirty="0">
                          <a:effectLst/>
                        </a:rPr>
                        <a:t>Consul</a:t>
                      </a:r>
                      <a:endParaRPr lang="en-US" sz="1800" b="1" i="0" u="none" strike="noStrike" dirty="0">
                        <a:solidFill>
                          <a:srgbClr val="000000"/>
                        </a:solidFill>
                        <a:effectLst/>
                        <a:latin typeface="Calibri" panose="020F0502020204030204" pitchFamily="34" charset="0"/>
                      </a:endParaRPr>
                    </a:p>
                  </a:txBody>
                  <a:tcPr marL="8247" marR="8247" marT="8247" marB="0" anchor="b"/>
                </a:tc>
                <a:tc>
                  <a:txBody>
                    <a:bodyPr/>
                    <a:lstStyle/>
                    <a:p>
                      <a:pPr algn="ctr" fontAlgn="b"/>
                      <a:r>
                        <a:rPr lang="en-US" sz="1200" b="1" u="none" strike="noStrike" dirty="0">
                          <a:effectLst/>
                        </a:rPr>
                        <a:t>DSQL (Cloud Spanner, </a:t>
                      </a:r>
                      <a:r>
                        <a:rPr lang="en-US" sz="1200" b="1" u="none" strike="noStrike" dirty="0" err="1">
                          <a:effectLst/>
                        </a:rPr>
                        <a:t>CockroachDB</a:t>
                      </a:r>
                      <a:r>
                        <a:rPr lang="en-US" sz="1200" b="1" u="none" strike="noStrike" dirty="0">
                          <a:effectLst/>
                        </a:rPr>
                        <a:t>, </a:t>
                      </a:r>
                      <a:r>
                        <a:rPr lang="en-US" sz="1200" b="1" u="none" strike="noStrike" dirty="0" err="1">
                          <a:effectLst/>
                        </a:rPr>
                        <a:t>TiDB</a:t>
                      </a:r>
                      <a:r>
                        <a:rPr lang="en-US" sz="1200" b="1" u="none" strike="noStrike" dirty="0">
                          <a:effectLst/>
                        </a:rPr>
                        <a:t>)</a:t>
                      </a:r>
                      <a:endParaRPr lang="en-US" sz="1200" b="1" i="0" u="none" strike="noStrike" dirty="0">
                        <a:solidFill>
                          <a:srgbClr val="000000"/>
                        </a:solidFill>
                        <a:effectLst/>
                        <a:latin typeface="Calibri" panose="020F0502020204030204" pitchFamily="34" charset="0"/>
                      </a:endParaRPr>
                    </a:p>
                  </a:txBody>
                  <a:tcPr marL="8247" marR="8247" marT="8247" marB="0" anchor="b"/>
                </a:tc>
                <a:extLst>
                  <a:ext uri="{0D108BD9-81ED-4DB2-BD59-A6C34878D82A}">
                    <a16:rowId xmlns:a16="http://schemas.microsoft.com/office/drawing/2014/main" val="4022947480"/>
                  </a:ext>
                </a:extLst>
              </a:tr>
              <a:tr h="1166025">
                <a:tc>
                  <a:txBody>
                    <a:bodyPr/>
                    <a:lstStyle/>
                    <a:p>
                      <a:pPr marL="0" indent="0" algn="r" fontAlgn="t">
                        <a:buFont typeface="+mj-lt"/>
                        <a:buNone/>
                      </a:pPr>
                      <a:r>
                        <a:rPr lang="en-US" sz="1200" b="1" u="none" strike="noStrike" dirty="0">
                          <a:effectLst/>
                        </a:rPr>
                        <a:t>Concurrency Primitives</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dirty="0">
                          <a:effectLst/>
                        </a:rPr>
                        <a:t>Lock RPCs, Election RPCs, command line locks, command line elections, recipes in go</a:t>
                      </a:r>
                      <a:endParaRPr lang="en-US" sz="1200" b="0" i="0" u="none" strike="noStrike" dirty="0">
                        <a:solidFill>
                          <a:srgbClr val="3176D9"/>
                        </a:solidFill>
                        <a:effectLst/>
                        <a:latin typeface="Segoe UI" panose="020B0502040204020203" pitchFamily="34" charset="0"/>
                      </a:endParaRPr>
                    </a:p>
                  </a:txBody>
                  <a:tcPr marL="8247" marR="8247" marT="8247" marB="0" anchor="ctr"/>
                </a:tc>
                <a:tc>
                  <a:txBody>
                    <a:bodyPr/>
                    <a:lstStyle/>
                    <a:p>
                      <a:pPr algn="ctr" fontAlgn="t"/>
                      <a:r>
                        <a:rPr lang="pt-BR" sz="1200" u="sng" strike="noStrike" dirty="0">
                          <a:effectLst/>
                          <a:hlinkClick r:id="rId2"/>
                        </a:rPr>
                        <a:t>External curator recipes in Java</a:t>
                      </a:r>
                      <a:endParaRPr lang="pt-BR"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sng" strike="noStrike" dirty="0">
                          <a:effectLst/>
                          <a:hlinkClick r:id="rId3"/>
                        </a:rPr>
                        <a:t>Native lock API</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sng" strike="noStrike" dirty="0">
                          <a:effectLst/>
                          <a:hlinkClick r:id="rId4"/>
                        </a:rPr>
                        <a:t>Rare, if any</a:t>
                      </a:r>
                      <a:endParaRPr lang="en-US" sz="1200" b="0" i="0" u="sng" strike="noStrike" dirty="0">
                        <a:solidFill>
                          <a:srgbClr val="0563C1"/>
                        </a:solidFill>
                        <a:effectLst/>
                        <a:latin typeface="Calibri" panose="020F0502020204030204" pitchFamily="34" charset="0"/>
                      </a:endParaRPr>
                    </a:p>
                  </a:txBody>
                  <a:tcPr marL="8247" marR="8247" marT="8247" marB="0" anchor="ctr"/>
                </a:tc>
                <a:extLst>
                  <a:ext uri="{0D108BD9-81ED-4DB2-BD59-A6C34878D82A}">
                    <a16:rowId xmlns:a16="http://schemas.microsoft.com/office/drawing/2014/main" val="2355206888"/>
                  </a:ext>
                </a:extLst>
              </a:tr>
              <a:tr h="291506">
                <a:tc>
                  <a:txBody>
                    <a:bodyPr/>
                    <a:lstStyle/>
                    <a:p>
                      <a:pPr marL="0" indent="0" algn="r" fontAlgn="t">
                        <a:buFont typeface="+mj-lt"/>
                        <a:buNone/>
                      </a:pPr>
                      <a:r>
                        <a:rPr lang="en-US" sz="1200" b="1" u="none" strike="noStrike" dirty="0" err="1">
                          <a:effectLst/>
                        </a:rPr>
                        <a:t>Linearizable</a:t>
                      </a:r>
                      <a:r>
                        <a:rPr lang="en-US" sz="1200" b="1" u="none" strike="noStrike" dirty="0">
                          <a:effectLst/>
                        </a:rPr>
                        <a:t> Reads</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sng" strike="noStrike" dirty="0">
                          <a:effectLst/>
                          <a:hlinkClick r:id="rId5"/>
                        </a:rPr>
                        <a:t>Yes</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none" strike="noStrike">
                          <a:effectLst/>
                        </a:rPr>
                        <a:t>No</a:t>
                      </a:r>
                      <a:endParaRPr lang="en-US" sz="1200" b="0" i="0" u="none" strike="noStrike">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sng" strike="noStrike">
                          <a:effectLst/>
                          <a:hlinkClick r:id="rId6"/>
                        </a:rPr>
                        <a:t>Yes</a:t>
                      </a:r>
                      <a:endParaRPr lang="en-US" sz="1200" b="0" i="0" u="sng" strike="noStrike">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none" strike="noStrike">
                          <a:effectLst/>
                        </a:rPr>
                        <a:t>Sometimes</a:t>
                      </a:r>
                      <a:endParaRPr lang="en-US" sz="1200" b="0" i="0" u="none" strike="noStrike">
                        <a:solidFill>
                          <a:srgbClr val="222222"/>
                        </a:solidFill>
                        <a:effectLst/>
                        <a:latin typeface="Segoe UI" panose="020B0502040204020203" pitchFamily="34" charset="0"/>
                      </a:endParaRPr>
                    </a:p>
                  </a:txBody>
                  <a:tcPr marL="8247" marR="8247" marT="8247" marB="0" anchor="ctr"/>
                </a:tc>
                <a:extLst>
                  <a:ext uri="{0D108BD9-81ED-4DB2-BD59-A6C34878D82A}">
                    <a16:rowId xmlns:a16="http://schemas.microsoft.com/office/drawing/2014/main" val="3886320870"/>
                  </a:ext>
                </a:extLst>
              </a:tr>
              <a:tr h="704840">
                <a:tc>
                  <a:txBody>
                    <a:bodyPr/>
                    <a:lstStyle/>
                    <a:p>
                      <a:pPr marL="0" indent="0" algn="r" fontAlgn="t">
                        <a:buFont typeface="+mj-lt"/>
                        <a:buNone/>
                      </a:pPr>
                      <a:r>
                        <a:rPr lang="en-US" sz="1200" b="1" u="none" strike="noStrike" dirty="0">
                          <a:effectLst/>
                        </a:rPr>
                        <a:t>Multi-version Concurrency Control</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sng" strike="noStrike" dirty="0">
                          <a:effectLst/>
                          <a:hlinkClick r:id="rId7"/>
                        </a:rPr>
                        <a:t>Yes</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none" strike="noStrike" dirty="0">
                          <a:effectLst/>
                        </a:rPr>
                        <a:t>No</a:t>
                      </a:r>
                      <a:endParaRPr lang="en-US" sz="1200" b="0"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a:effectLst/>
                        </a:rPr>
                        <a:t>No</a:t>
                      </a:r>
                      <a:endParaRPr lang="en-US" sz="1200" b="0" i="0" u="none" strike="noStrike">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a:effectLst/>
                        </a:rPr>
                        <a:t>Sometimes</a:t>
                      </a:r>
                      <a:endParaRPr lang="en-US" sz="1200" b="0" i="0" u="none" strike="noStrike">
                        <a:solidFill>
                          <a:srgbClr val="222222"/>
                        </a:solidFill>
                        <a:effectLst/>
                        <a:latin typeface="Segoe UI" panose="020B0502040204020203" pitchFamily="34" charset="0"/>
                      </a:endParaRPr>
                    </a:p>
                  </a:txBody>
                  <a:tcPr marL="8247" marR="8247" marT="8247" marB="0" anchor="ctr"/>
                </a:tc>
                <a:extLst>
                  <a:ext uri="{0D108BD9-81ED-4DB2-BD59-A6C34878D82A}">
                    <a16:rowId xmlns:a16="http://schemas.microsoft.com/office/drawing/2014/main" val="689986310"/>
                  </a:ext>
                </a:extLst>
              </a:tr>
              <a:tr h="704840">
                <a:tc>
                  <a:txBody>
                    <a:bodyPr/>
                    <a:lstStyle/>
                    <a:p>
                      <a:pPr marL="0" indent="0" algn="r" fontAlgn="t">
                        <a:buFont typeface="+mj-lt"/>
                        <a:buNone/>
                      </a:pPr>
                      <a:r>
                        <a:rPr lang="en-US" sz="1200" b="1" u="none" strike="noStrike" dirty="0">
                          <a:effectLst/>
                        </a:rPr>
                        <a:t>Transactions</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sng" strike="noStrike">
                          <a:effectLst/>
                          <a:hlinkClick r:id="rId8"/>
                        </a:rPr>
                        <a:t>Field compares, Read, Write</a:t>
                      </a:r>
                      <a:endParaRPr lang="en-US" sz="1200" b="0" i="0" u="sng" strike="noStrike">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sng" strike="noStrike" dirty="0">
                          <a:effectLst/>
                          <a:hlinkClick r:id="rId9"/>
                        </a:rPr>
                        <a:t>Version checks, Write</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sng" strike="noStrike">
                          <a:effectLst/>
                          <a:hlinkClick r:id="rId10"/>
                        </a:rPr>
                        <a:t>Field compare, Lock, Read, Write</a:t>
                      </a:r>
                      <a:endParaRPr lang="en-US" sz="1200" b="0" i="0" u="sng" strike="noStrike">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none" strike="noStrike" dirty="0">
                          <a:effectLst/>
                        </a:rPr>
                        <a:t>SQL-style</a:t>
                      </a:r>
                      <a:endParaRPr lang="en-US" sz="1200" b="0" i="0" u="none" strike="noStrike" dirty="0">
                        <a:solidFill>
                          <a:srgbClr val="222222"/>
                        </a:solidFill>
                        <a:effectLst/>
                        <a:latin typeface="Segoe UI" panose="020B0502040204020203" pitchFamily="34" charset="0"/>
                      </a:endParaRPr>
                    </a:p>
                  </a:txBody>
                  <a:tcPr marL="8247" marR="8247" marT="8247" marB="0" anchor="ctr"/>
                </a:tc>
                <a:extLst>
                  <a:ext uri="{0D108BD9-81ED-4DB2-BD59-A6C34878D82A}">
                    <a16:rowId xmlns:a16="http://schemas.microsoft.com/office/drawing/2014/main" val="3936926491"/>
                  </a:ext>
                </a:extLst>
              </a:tr>
              <a:tr h="506967">
                <a:tc>
                  <a:txBody>
                    <a:bodyPr/>
                    <a:lstStyle/>
                    <a:p>
                      <a:pPr marL="0" indent="0" algn="r" fontAlgn="t">
                        <a:buFont typeface="+mj-lt"/>
                        <a:buNone/>
                      </a:pPr>
                      <a:r>
                        <a:rPr lang="en-US" sz="1200" b="1" u="none" strike="noStrike" dirty="0">
                          <a:effectLst/>
                        </a:rPr>
                        <a:t>Change Notification</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sng" strike="noStrike">
                          <a:effectLst/>
                          <a:hlinkClick r:id="rId11"/>
                        </a:rPr>
                        <a:t>Historical and current key intervals</a:t>
                      </a:r>
                      <a:endParaRPr lang="en-US" sz="1200" b="0" i="0" u="sng" strike="noStrike">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sng" strike="noStrike" dirty="0">
                          <a:effectLst/>
                          <a:hlinkClick r:id="rId12"/>
                        </a:rPr>
                        <a:t>Current keys and directories</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sng" strike="noStrike" dirty="0">
                          <a:effectLst/>
                          <a:hlinkClick r:id="rId13"/>
                        </a:rPr>
                        <a:t>Current keys and prefixes</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none" strike="noStrike">
                          <a:effectLst/>
                        </a:rPr>
                        <a:t>Triggers (sometimes)</a:t>
                      </a:r>
                      <a:endParaRPr lang="en-US" sz="1200" b="0" i="0" u="none" strike="noStrike">
                        <a:solidFill>
                          <a:srgbClr val="222222"/>
                        </a:solidFill>
                        <a:effectLst/>
                        <a:latin typeface="Segoe UI" panose="020B0502040204020203" pitchFamily="34" charset="0"/>
                      </a:endParaRPr>
                    </a:p>
                  </a:txBody>
                  <a:tcPr marL="8247" marR="8247" marT="8247" marB="0" anchor="ctr"/>
                </a:tc>
                <a:extLst>
                  <a:ext uri="{0D108BD9-81ED-4DB2-BD59-A6C34878D82A}">
                    <a16:rowId xmlns:a16="http://schemas.microsoft.com/office/drawing/2014/main" val="2361425578"/>
                  </a:ext>
                </a:extLst>
              </a:tr>
              <a:tr h="583014">
                <a:tc>
                  <a:txBody>
                    <a:bodyPr/>
                    <a:lstStyle/>
                    <a:p>
                      <a:pPr marL="0" indent="0" algn="r" fontAlgn="t">
                        <a:buFont typeface="+mj-lt"/>
                        <a:buNone/>
                      </a:pPr>
                      <a:r>
                        <a:rPr lang="en-US" sz="1200" b="1" u="none" strike="noStrike" dirty="0">
                          <a:effectLst/>
                        </a:rPr>
                        <a:t>User permissions</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sng" strike="noStrike">
                          <a:effectLst/>
                          <a:hlinkClick r:id="rId14"/>
                        </a:rPr>
                        <a:t>Role based</a:t>
                      </a:r>
                      <a:endParaRPr lang="en-US" sz="1200" b="0" i="0" u="sng" strike="noStrike">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sng" strike="noStrike" dirty="0">
                          <a:effectLst/>
                          <a:hlinkClick r:id="rId15"/>
                        </a:rPr>
                        <a:t>ACLs</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sng" strike="noStrike" dirty="0">
                          <a:effectLst/>
                          <a:hlinkClick r:id="rId16"/>
                        </a:rPr>
                        <a:t>ACLs</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none" strike="noStrike">
                          <a:effectLst/>
                        </a:rPr>
                        <a:t>Varies (per-table GRANT, per-database roles)</a:t>
                      </a:r>
                      <a:endParaRPr lang="en-US" sz="1200" b="0" i="0" u="none" strike="noStrike">
                        <a:solidFill>
                          <a:srgbClr val="222222"/>
                        </a:solidFill>
                        <a:effectLst/>
                        <a:latin typeface="Segoe UI" panose="020B0502040204020203" pitchFamily="34" charset="0"/>
                      </a:endParaRPr>
                    </a:p>
                  </a:txBody>
                  <a:tcPr marL="8247" marR="8247" marT="8247" marB="0" anchor="ctr"/>
                </a:tc>
                <a:extLst>
                  <a:ext uri="{0D108BD9-81ED-4DB2-BD59-A6C34878D82A}">
                    <a16:rowId xmlns:a16="http://schemas.microsoft.com/office/drawing/2014/main" val="4089804268"/>
                  </a:ext>
                </a:extLst>
              </a:tr>
              <a:tr h="291506">
                <a:tc>
                  <a:txBody>
                    <a:bodyPr/>
                    <a:lstStyle/>
                    <a:p>
                      <a:pPr marL="0" indent="0" algn="r" fontAlgn="t">
                        <a:buFont typeface="+mj-lt"/>
                        <a:buNone/>
                      </a:pPr>
                      <a:r>
                        <a:rPr lang="en-US" sz="1200" b="1" u="none" strike="noStrike" dirty="0">
                          <a:effectLst/>
                        </a:rPr>
                        <a:t>HTTP/JSON API</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sng" strike="noStrike">
                          <a:effectLst/>
                          <a:hlinkClick r:id="rId17"/>
                        </a:rPr>
                        <a:t>Yes</a:t>
                      </a:r>
                      <a:endParaRPr lang="en-US" sz="1200" b="0" i="0" u="sng" strike="noStrike">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none" strike="noStrike" dirty="0">
                          <a:effectLst/>
                        </a:rPr>
                        <a:t>No</a:t>
                      </a:r>
                      <a:endParaRPr lang="en-US" sz="1200" b="0"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sng" strike="noStrike" dirty="0">
                          <a:effectLst/>
                          <a:hlinkClick r:id="rId18"/>
                        </a:rPr>
                        <a:t>Yes</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none" strike="noStrike">
                          <a:effectLst/>
                        </a:rPr>
                        <a:t>Rarely</a:t>
                      </a:r>
                      <a:endParaRPr lang="en-US" sz="1200" b="0" i="0" u="none" strike="noStrike">
                        <a:solidFill>
                          <a:srgbClr val="222222"/>
                        </a:solidFill>
                        <a:effectLst/>
                        <a:latin typeface="Segoe UI" panose="020B0502040204020203" pitchFamily="34" charset="0"/>
                      </a:endParaRPr>
                    </a:p>
                  </a:txBody>
                  <a:tcPr marL="8247" marR="8247" marT="8247" marB="0" anchor="ctr"/>
                </a:tc>
                <a:extLst>
                  <a:ext uri="{0D108BD9-81ED-4DB2-BD59-A6C34878D82A}">
                    <a16:rowId xmlns:a16="http://schemas.microsoft.com/office/drawing/2014/main" val="2207997295"/>
                  </a:ext>
                </a:extLst>
              </a:tr>
              <a:tr h="583014">
                <a:tc>
                  <a:txBody>
                    <a:bodyPr/>
                    <a:lstStyle/>
                    <a:p>
                      <a:pPr marL="0" indent="0" algn="r" fontAlgn="t">
                        <a:buFont typeface="+mj-lt"/>
                        <a:buNone/>
                      </a:pPr>
                      <a:r>
                        <a:rPr lang="en-US" sz="1200" b="1" u="none" strike="noStrike" dirty="0">
                          <a:effectLst/>
                        </a:rPr>
                        <a:t>Membership Reconfiguration</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sng" strike="noStrike">
                          <a:effectLst/>
                          <a:hlinkClick r:id="rId19"/>
                        </a:rPr>
                        <a:t>Yes</a:t>
                      </a:r>
                      <a:endParaRPr lang="en-US" sz="1200" b="0" i="0" u="sng" strike="noStrike">
                        <a:solidFill>
                          <a:srgbClr val="0563C1"/>
                        </a:solidFill>
                        <a:effectLst/>
                        <a:latin typeface="Calibri" panose="020F0502020204030204" pitchFamily="34" charset="0"/>
                      </a:endParaRPr>
                    </a:p>
                  </a:txBody>
                  <a:tcPr marL="8247" marR="8247" marT="8247" marB="0" anchor="ctr"/>
                </a:tc>
                <a:tc>
                  <a:txBody>
                    <a:bodyPr/>
                    <a:lstStyle/>
                    <a:p>
                      <a:pPr algn="ctr" fontAlgn="t"/>
                      <a:r>
                        <a:rPr lang="ru-RU" sz="1200" u="sng" strike="noStrike">
                          <a:effectLst/>
                          <a:hlinkClick r:id="rId20"/>
                        </a:rPr>
                        <a:t>&gt;3.5.0</a:t>
                      </a:r>
                      <a:endParaRPr lang="ru-RU" sz="1200" b="0" i="0" u="sng" strike="noStrike">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sng" strike="noStrike" dirty="0">
                          <a:effectLst/>
                          <a:hlinkClick r:id="rId21"/>
                        </a:rPr>
                        <a:t>Yes</a:t>
                      </a:r>
                      <a:endParaRPr lang="en-US" sz="1200" b="0" i="0" u="sng" strike="noStrike" dirty="0">
                        <a:solidFill>
                          <a:srgbClr val="0563C1"/>
                        </a:solidFill>
                        <a:effectLst/>
                        <a:latin typeface="Calibri" panose="020F0502020204030204" pitchFamily="34" charset="0"/>
                      </a:endParaRPr>
                    </a:p>
                  </a:txBody>
                  <a:tcPr marL="8247" marR="8247" marT="8247" marB="0" anchor="ctr"/>
                </a:tc>
                <a:tc>
                  <a:txBody>
                    <a:bodyPr/>
                    <a:lstStyle/>
                    <a:p>
                      <a:pPr algn="ctr" fontAlgn="t"/>
                      <a:r>
                        <a:rPr lang="en-US" sz="1200" u="none" strike="noStrike">
                          <a:effectLst/>
                        </a:rPr>
                        <a:t>Yes</a:t>
                      </a:r>
                      <a:endParaRPr lang="en-US" sz="1200" b="0" i="0" u="none" strike="noStrike">
                        <a:solidFill>
                          <a:srgbClr val="222222"/>
                        </a:solidFill>
                        <a:effectLst/>
                        <a:latin typeface="Segoe UI" panose="020B0502040204020203" pitchFamily="34" charset="0"/>
                      </a:endParaRPr>
                    </a:p>
                  </a:txBody>
                  <a:tcPr marL="8247" marR="8247" marT="8247" marB="0" anchor="ctr"/>
                </a:tc>
                <a:extLst>
                  <a:ext uri="{0D108BD9-81ED-4DB2-BD59-A6C34878D82A}">
                    <a16:rowId xmlns:a16="http://schemas.microsoft.com/office/drawing/2014/main" val="4208426209"/>
                  </a:ext>
                </a:extLst>
              </a:tr>
              <a:tr h="936307">
                <a:tc>
                  <a:txBody>
                    <a:bodyPr/>
                    <a:lstStyle/>
                    <a:p>
                      <a:pPr marL="0" indent="0" algn="r" fontAlgn="t">
                        <a:buFont typeface="+mj-lt"/>
                        <a:buNone/>
                      </a:pPr>
                      <a:r>
                        <a:rPr lang="en-US" sz="1200" b="1" u="none" strike="noStrike" dirty="0">
                          <a:effectLst/>
                        </a:rPr>
                        <a:t>Maximum reliable database size</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a:effectLst/>
                        </a:rPr>
                        <a:t>Several gigabytes</a:t>
                      </a:r>
                      <a:endParaRPr lang="en-US" sz="1200" b="0" i="0" u="none" strike="noStrike">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a:effectLst/>
                        </a:rPr>
                        <a:t>Hundreds of megabytes (sometimes several gigabytes)</a:t>
                      </a:r>
                      <a:endParaRPr lang="en-US" sz="1200" b="0" i="0" u="none" strike="noStrike">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dirty="0">
                          <a:effectLst/>
                        </a:rPr>
                        <a:t>Hundreds of MBs</a:t>
                      </a:r>
                      <a:endParaRPr lang="en-US" sz="1200" b="0"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dirty="0">
                          <a:effectLst/>
                        </a:rPr>
                        <a:t>Terabytes+</a:t>
                      </a:r>
                      <a:endParaRPr lang="en-US" sz="1200" b="0" i="0" u="none" strike="noStrike" dirty="0">
                        <a:solidFill>
                          <a:srgbClr val="222222"/>
                        </a:solidFill>
                        <a:effectLst/>
                        <a:latin typeface="Segoe UI" panose="020B0502040204020203" pitchFamily="34" charset="0"/>
                      </a:endParaRPr>
                    </a:p>
                  </a:txBody>
                  <a:tcPr marL="8247" marR="8247" marT="8247" marB="0" anchor="ctr"/>
                </a:tc>
                <a:extLst>
                  <a:ext uri="{0D108BD9-81ED-4DB2-BD59-A6C34878D82A}">
                    <a16:rowId xmlns:a16="http://schemas.microsoft.com/office/drawing/2014/main" val="3389500610"/>
                  </a:ext>
                </a:extLst>
              </a:tr>
              <a:tr h="583014">
                <a:tc>
                  <a:txBody>
                    <a:bodyPr/>
                    <a:lstStyle/>
                    <a:p>
                      <a:pPr marL="0" indent="0" algn="r" fontAlgn="t">
                        <a:buFont typeface="+mj-lt"/>
                        <a:buNone/>
                      </a:pPr>
                      <a:r>
                        <a:rPr lang="en-US" sz="1200" b="1" u="none" strike="noStrike" dirty="0">
                          <a:effectLst/>
                        </a:rPr>
                        <a:t>Minimum read linearization latency</a:t>
                      </a:r>
                      <a:endParaRPr lang="en-US" sz="1200" b="1"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a:effectLst/>
                        </a:rPr>
                        <a:t>Network RTT</a:t>
                      </a:r>
                      <a:endParaRPr lang="en-US" sz="1200" b="0" i="0" u="none" strike="noStrike">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a:effectLst/>
                        </a:rPr>
                        <a:t>No read linearization</a:t>
                      </a:r>
                      <a:endParaRPr lang="en-US" sz="1200" b="0" i="0" u="none" strike="noStrike">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dirty="0">
                          <a:effectLst/>
                        </a:rPr>
                        <a:t>RTT + </a:t>
                      </a:r>
                      <a:r>
                        <a:rPr lang="en-US" sz="1200" u="none" strike="noStrike" dirty="0" err="1">
                          <a:effectLst/>
                        </a:rPr>
                        <a:t>fsync</a:t>
                      </a:r>
                      <a:endParaRPr lang="en-US" sz="1200" b="0" i="0" u="none" strike="noStrike" dirty="0">
                        <a:solidFill>
                          <a:srgbClr val="222222"/>
                        </a:solidFill>
                        <a:effectLst/>
                        <a:latin typeface="Segoe UI" panose="020B0502040204020203" pitchFamily="34" charset="0"/>
                      </a:endParaRPr>
                    </a:p>
                  </a:txBody>
                  <a:tcPr marL="8247" marR="8247" marT="8247" marB="0" anchor="ctr"/>
                </a:tc>
                <a:tc>
                  <a:txBody>
                    <a:bodyPr/>
                    <a:lstStyle/>
                    <a:p>
                      <a:pPr algn="ctr" fontAlgn="t"/>
                      <a:r>
                        <a:rPr lang="en-US" sz="1200" u="none" strike="noStrike" dirty="0">
                          <a:effectLst/>
                        </a:rPr>
                        <a:t>Clock barriers (atomic, NTP)</a:t>
                      </a:r>
                      <a:endParaRPr lang="en-US" sz="1200" b="0" i="0" u="none" strike="noStrike" dirty="0">
                        <a:solidFill>
                          <a:srgbClr val="222222"/>
                        </a:solidFill>
                        <a:effectLst/>
                        <a:latin typeface="Segoe UI" panose="020B0502040204020203" pitchFamily="34" charset="0"/>
                      </a:endParaRPr>
                    </a:p>
                  </a:txBody>
                  <a:tcPr marL="8247" marR="8247" marT="8247" marB="0" anchor="ctr"/>
                </a:tc>
                <a:extLst>
                  <a:ext uri="{0D108BD9-81ED-4DB2-BD59-A6C34878D82A}">
                    <a16:rowId xmlns:a16="http://schemas.microsoft.com/office/drawing/2014/main" val="82112357"/>
                  </a:ext>
                </a:extLst>
              </a:tr>
            </a:tbl>
          </a:graphicData>
        </a:graphic>
      </p:graphicFrame>
    </p:spTree>
    <p:extLst>
      <p:ext uri="{BB962C8B-B14F-4D97-AF65-F5344CB8AC3E}">
        <p14:creationId xmlns:p14="http://schemas.microsoft.com/office/powerpoint/2010/main" val="2859488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t>Etcd</a:t>
            </a:r>
            <a:endParaRPr lang="ru-RU" dirty="0"/>
          </a:p>
        </p:txBody>
      </p:sp>
      <p:sp>
        <p:nvSpPr>
          <p:cNvPr id="3" name="Объект 2"/>
          <p:cNvSpPr>
            <a:spLocks noGrp="1"/>
          </p:cNvSpPr>
          <p:nvPr>
            <p:ph idx="1"/>
          </p:nvPr>
        </p:nvSpPr>
        <p:spPr>
          <a:xfrm>
            <a:off x="935340" y="2489202"/>
            <a:ext cx="10204983" cy="4252167"/>
          </a:xfrm>
        </p:spPr>
        <p:txBody>
          <a:bodyPr>
            <a:normAutofit/>
          </a:bodyPr>
          <a:lstStyle/>
          <a:p>
            <a:r>
              <a:rPr lang="ru-RU" sz="2000" dirty="0"/>
              <a:t>Преимущества: </a:t>
            </a:r>
          </a:p>
          <a:p>
            <a:pPr lvl="1"/>
            <a:r>
              <a:rPr lang="ru-RU" sz="1800" dirty="0"/>
              <a:t>простой API интерфейс </a:t>
            </a:r>
            <a:r>
              <a:rPr lang="ru-RU" sz="1800" dirty="0" err="1"/>
              <a:t>http</a:t>
            </a:r>
            <a:r>
              <a:rPr lang="ru-RU" sz="1800" dirty="0"/>
              <a:t> + </a:t>
            </a:r>
            <a:r>
              <a:rPr lang="ru-RU" sz="1800" dirty="0" err="1"/>
              <a:t>json</a:t>
            </a:r>
            <a:endParaRPr lang="ru-RU" sz="1800" dirty="0"/>
          </a:p>
          <a:p>
            <a:pPr lvl="1"/>
            <a:r>
              <a:rPr lang="ru-RU" sz="1800" dirty="0"/>
              <a:t>иерархическая структура хранения данных по аналогии с файловой системой</a:t>
            </a:r>
          </a:p>
          <a:p>
            <a:pPr lvl="1"/>
            <a:r>
              <a:rPr lang="ru-RU" sz="1800" dirty="0"/>
              <a:t>возможность отслеживание изменений (</a:t>
            </a:r>
            <a:r>
              <a:rPr lang="ru-RU" sz="1800" dirty="0" err="1"/>
              <a:t>watch</a:t>
            </a:r>
            <a:r>
              <a:rPr lang="ru-RU" sz="1800" dirty="0"/>
              <a:t>) и реакция на них (в этом качестве используется в </a:t>
            </a:r>
            <a:r>
              <a:rPr lang="ru-RU" sz="1800" dirty="0" err="1"/>
              <a:t>Kubernetes</a:t>
            </a:r>
            <a:r>
              <a:rPr lang="ru-RU" sz="1800" dirty="0"/>
              <a:t>)</a:t>
            </a:r>
          </a:p>
          <a:p>
            <a:pPr lvl="1"/>
            <a:r>
              <a:rPr lang="ru-RU" sz="1800" dirty="0"/>
              <a:t>распределенные блокировки</a:t>
            </a:r>
          </a:p>
          <a:p>
            <a:pPr lvl="1"/>
            <a:r>
              <a:rPr lang="ru-RU" sz="1800" dirty="0"/>
              <a:t>Транзакции</a:t>
            </a:r>
          </a:p>
          <a:p>
            <a:pPr lvl="1"/>
            <a:r>
              <a:rPr lang="ru-RU" sz="1800" dirty="0"/>
              <a:t>B-</a:t>
            </a:r>
            <a:r>
              <a:rPr lang="ru-RU" sz="1800" dirty="0" err="1"/>
              <a:t>tree</a:t>
            </a:r>
            <a:r>
              <a:rPr lang="ru-RU" sz="1800" dirty="0"/>
              <a:t> индексы для ключей</a:t>
            </a:r>
          </a:p>
        </p:txBody>
      </p:sp>
      <p:pic>
        <p:nvPicPr>
          <p:cNvPr id="9218" name="Picture 2" descr="Kubernetes Archives - Page 2 of 2 - OVHcloud Blog"/>
          <p:cNvPicPr>
            <a:picLocks noChangeAspect="1" noChangeArrowheads="1"/>
          </p:cNvPicPr>
          <p:nvPr/>
        </p:nvPicPr>
        <p:blipFill rotWithShape="1">
          <a:blip r:embed="rId2">
            <a:extLst>
              <a:ext uri="{28A0092B-C50C-407E-A947-70E740481C1C}">
                <a14:useLocalDpi xmlns:a14="http://schemas.microsoft.com/office/drawing/2010/main" val="0"/>
              </a:ext>
            </a:extLst>
          </a:blip>
          <a:srcRect l="11913" t="-483" r="16779" b="17762"/>
          <a:stretch/>
        </p:blipFill>
        <p:spPr bwMode="auto">
          <a:xfrm>
            <a:off x="6903396" y="4737371"/>
            <a:ext cx="3142034" cy="15856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59038" y="6293796"/>
            <a:ext cx="2802370" cy="369332"/>
          </a:xfrm>
          <a:prstGeom prst="rect">
            <a:avLst/>
          </a:prstGeom>
          <a:noFill/>
        </p:spPr>
        <p:txBody>
          <a:bodyPr wrap="none" rtlCol="0">
            <a:spAutoFit/>
          </a:bodyPr>
          <a:lstStyle/>
          <a:p>
            <a:r>
              <a:rPr lang="en-US" dirty="0" err="1"/>
              <a:t>Kubinception</a:t>
            </a:r>
            <a:r>
              <a:rPr lang="en-US" dirty="0"/>
              <a:t> and </a:t>
            </a:r>
            <a:r>
              <a:rPr lang="en-US" dirty="0" err="1"/>
              <a:t>etcd</a:t>
            </a:r>
            <a:endParaRPr lang="ru-RU" dirty="0"/>
          </a:p>
        </p:txBody>
      </p:sp>
      <p:sp>
        <p:nvSpPr>
          <p:cNvPr id="6" name="Прямоугольник 5"/>
          <p:cNvSpPr/>
          <p:nvPr/>
        </p:nvSpPr>
        <p:spPr>
          <a:xfrm>
            <a:off x="9860605" y="4562272"/>
            <a:ext cx="496111"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27637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Заголовок 1"/>
          <p:cNvSpPr>
            <a:spLocks noGrp="1"/>
          </p:cNvSpPr>
          <p:nvPr>
            <p:ph type="title"/>
          </p:nvPr>
        </p:nvSpPr>
        <p:spPr>
          <a:xfrm>
            <a:off x="1000372" y="1209957"/>
            <a:ext cx="3034580" cy="4438087"/>
          </a:xfrm>
        </p:spPr>
        <p:txBody>
          <a:bodyPr anchor="ctr">
            <a:normAutofit/>
          </a:bodyPr>
          <a:lstStyle/>
          <a:p>
            <a:pPr algn="ctr"/>
            <a:r>
              <a:rPr lang="ru-RU" sz="3200" dirty="0">
                <a:solidFill>
                  <a:schemeClr val="tx1"/>
                </a:solidFill>
              </a:rPr>
              <a:t>Алгоритм консенсуса </a:t>
            </a:r>
            <a:r>
              <a:rPr lang="en-US" sz="3200" dirty="0">
                <a:solidFill>
                  <a:schemeClr val="tx1"/>
                </a:solidFill>
              </a:rPr>
              <a:t>Raft</a:t>
            </a:r>
            <a:endParaRPr lang="ru-RU" sz="3200" dirty="0">
              <a:solidFill>
                <a:schemeClr val="tx1"/>
              </a:solidFill>
            </a:endParaRPr>
          </a:p>
        </p:txBody>
      </p:sp>
      <p:sp>
        <p:nvSpPr>
          <p:cNvPr id="3" name="Объект 2"/>
          <p:cNvSpPr>
            <a:spLocks noGrp="1"/>
          </p:cNvSpPr>
          <p:nvPr>
            <p:ph idx="1"/>
          </p:nvPr>
        </p:nvSpPr>
        <p:spPr>
          <a:xfrm>
            <a:off x="4678424" y="1059025"/>
            <a:ext cx="6017378" cy="5209152"/>
          </a:xfrm>
        </p:spPr>
        <p:txBody>
          <a:bodyPr anchor="ctr">
            <a:normAutofit lnSpcReduction="10000"/>
          </a:bodyPr>
          <a:lstStyle/>
          <a:p>
            <a:r>
              <a:rPr lang="ru-RU" sz="2400" dirty="0">
                <a:solidFill>
                  <a:schemeClr val="tx1"/>
                </a:solidFill>
              </a:rPr>
              <a:t>Особенности: </a:t>
            </a:r>
          </a:p>
          <a:p>
            <a:pPr lvl="1"/>
            <a:r>
              <a:rPr lang="ru-RU" sz="2000" dirty="0">
                <a:solidFill>
                  <a:schemeClr val="tx1"/>
                </a:solidFill>
              </a:rPr>
              <a:t>чёткое разделение фаз (декомпозиция задачи управления кластером на несколько, слабо связанных, подзадач)</a:t>
            </a:r>
          </a:p>
          <a:p>
            <a:pPr lvl="1"/>
            <a:r>
              <a:rPr lang="ru-RU" sz="2000" dirty="0">
                <a:solidFill>
                  <a:schemeClr val="tx1"/>
                </a:solidFill>
              </a:rPr>
              <a:t>явно выделенный лидер (алгоритм предполагает, что в кластере всегда существует явно выделенный лидер)</a:t>
            </a:r>
          </a:p>
          <a:p>
            <a:pPr lvl="1"/>
            <a:r>
              <a:rPr lang="ru-RU" sz="2000" dirty="0">
                <a:solidFill>
                  <a:schemeClr val="tx1"/>
                </a:solidFill>
              </a:rPr>
              <a:t>протоколы работы не могут содержать пропусков (записи добавляются строго последовательно)</a:t>
            </a:r>
          </a:p>
          <a:p>
            <a:pPr lvl="1"/>
            <a:r>
              <a:rPr lang="ru-RU" sz="2000" dirty="0">
                <a:solidFill>
                  <a:schemeClr val="tx1"/>
                </a:solidFill>
              </a:rPr>
              <a:t>изменение размера кластера по количеству </a:t>
            </a:r>
            <a:r>
              <a:rPr lang="ru-RU" sz="2000" dirty="0" err="1">
                <a:solidFill>
                  <a:schemeClr val="tx1"/>
                </a:solidFill>
              </a:rPr>
              <a:t>нод</a:t>
            </a:r>
            <a:r>
              <a:rPr lang="ru-RU" sz="2000" dirty="0">
                <a:solidFill>
                  <a:schemeClr val="tx1"/>
                </a:solidFill>
              </a:rPr>
              <a:t> (</a:t>
            </a:r>
            <a:r>
              <a:rPr lang="ru-RU" sz="2000" dirty="0" err="1">
                <a:solidFill>
                  <a:schemeClr val="tx1"/>
                </a:solidFill>
              </a:rPr>
              <a:t>Raft</a:t>
            </a:r>
            <a:r>
              <a:rPr lang="ru-RU" sz="2000" dirty="0">
                <a:solidFill>
                  <a:schemeClr val="tx1"/>
                </a:solidFill>
              </a:rPr>
              <a:t> позволяет легко менять конфигурацию кластера, не останавливая его работы)</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94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Ограничения алгоритма </a:t>
            </a:r>
            <a:r>
              <a:rPr lang="en-US" dirty="0"/>
              <a:t>Raft: </a:t>
            </a:r>
            <a:endParaRPr lang="ru-RU" dirty="0"/>
          </a:p>
        </p:txBody>
      </p:sp>
      <p:sp>
        <p:nvSpPr>
          <p:cNvPr id="3" name="Объект 2"/>
          <p:cNvSpPr>
            <a:spLocks noGrp="1"/>
          </p:cNvSpPr>
          <p:nvPr>
            <p:ph idx="1"/>
          </p:nvPr>
        </p:nvSpPr>
        <p:spPr>
          <a:xfrm>
            <a:off x="1235487" y="2489202"/>
            <a:ext cx="9946718" cy="4324175"/>
          </a:xfrm>
        </p:spPr>
        <p:txBody>
          <a:bodyPr>
            <a:normAutofit/>
          </a:bodyPr>
          <a:lstStyle/>
          <a:p>
            <a:r>
              <a:rPr lang="ru-RU" dirty="0"/>
              <a:t>механизм согласования в кластере - консенсус </a:t>
            </a:r>
          </a:p>
          <a:p>
            <a:r>
              <a:rPr lang="ru-RU" dirty="0"/>
              <a:t>количество </a:t>
            </a:r>
            <a:r>
              <a:rPr lang="ru-RU" dirty="0" err="1"/>
              <a:t>нод</a:t>
            </a:r>
            <a:r>
              <a:rPr lang="ru-RU" dirty="0"/>
              <a:t> в кластере должно быть равно (n / 2) + 1</a:t>
            </a:r>
          </a:p>
          <a:p>
            <a:r>
              <a:rPr lang="ru-RU" dirty="0"/>
              <a:t>все сообщения на запись отправляются на </a:t>
            </a:r>
            <a:r>
              <a:rPr lang="ru-RU" dirty="0" err="1"/>
              <a:t>ноду</a:t>
            </a:r>
            <a:r>
              <a:rPr lang="ru-RU" dirty="0"/>
              <a:t>-лидер</a:t>
            </a:r>
          </a:p>
          <a:p>
            <a:r>
              <a:rPr lang="ru-RU" dirty="0"/>
              <a:t>каждый узел кластера хранит полную копию данных </a:t>
            </a:r>
            <a:r>
              <a:rPr lang="ru-RU" dirty="0" err="1"/>
              <a:t>ноды</a:t>
            </a:r>
            <a:r>
              <a:rPr lang="ru-RU" dirty="0"/>
              <a:t>-лидера</a:t>
            </a:r>
          </a:p>
          <a:p>
            <a:r>
              <a:rPr lang="ru-RU" dirty="0"/>
              <a:t>чтение может проходить на любом узле кластера</a:t>
            </a:r>
          </a:p>
          <a:p>
            <a:r>
              <a:rPr lang="ru-RU" dirty="0"/>
              <a:t>прежде чем сохранить данные большинство узлов должны подтвердить вставку</a:t>
            </a:r>
          </a:p>
          <a:p>
            <a:r>
              <a:rPr lang="ru-RU" dirty="0"/>
              <a:t>если умирает </a:t>
            </a:r>
            <a:r>
              <a:rPr lang="ru-RU" dirty="0" err="1"/>
              <a:t>нода</a:t>
            </a:r>
            <a:r>
              <a:rPr lang="ru-RU" dirty="0"/>
              <a:t>-лидер, кластер ждет определенное время и начинает голосование за нового лидера, все сообщения в это время помещаются в специальную очередь до выбора нового лидера</a:t>
            </a:r>
          </a:p>
        </p:txBody>
      </p:sp>
    </p:spTree>
    <p:extLst>
      <p:ext uri="{BB962C8B-B14F-4D97-AF65-F5344CB8AC3E}">
        <p14:creationId xmlns:p14="http://schemas.microsoft.com/office/powerpoint/2010/main" val="405551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dirty="0"/>
              <a:t>Ограничения </a:t>
            </a:r>
            <a:r>
              <a:rPr lang="ru-RU" sz="2800" dirty="0" err="1"/>
              <a:t>Raft</a:t>
            </a:r>
            <a:r>
              <a:rPr lang="ru-RU" sz="2800" dirty="0"/>
              <a:t> для </a:t>
            </a:r>
            <a:r>
              <a:rPr lang="ru-RU" sz="2800" dirty="0" err="1"/>
              <a:t>etcd</a:t>
            </a:r>
            <a:endParaRPr lang="ru-RU" sz="2800" dirty="0"/>
          </a:p>
        </p:txBody>
      </p:sp>
      <p:sp>
        <p:nvSpPr>
          <p:cNvPr id="3" name="Объект 2"/>
          <p:cNvSpPr>
            <a:spLocks noGrp="1"/>
          </p:cNvSpPr>
          <p:nvPr>
            <p:ph idx="1"/>
          </p:nvPr>
        </p:nvSpPr>
        <p:spPr>
          <a:xfrm>
            <a:off x="1214547" y="2489202"/>
            <a:ext cx="9995578" cy="4108151"/>
          </a:xfrm>
        </p:spPr>
        <p:txBody>
          <a:bodyPr/>
          <a:lstStyle/>
          <a:p>
            <a:pPr>
              <a:spcBef>
                <a:spcPts val="2400"/>
              </a:spcBef>
            </a:pPr>
            <a:r>
              <a:rPr lang="ru-RU" dirty="0"/>
              <a:t>Полностью исключает возможность </a:t>
            </a:r>
            <a:r>
              <a:rPr lang="ru-RU" dirty="0" err="1"/>
              <a:t>split-brain</a:t>
            </a:r>
            <a:r>
              <a:rPr lang="ru-RU" dirty="0"/>
              <a:t>/</a:t>
            </a:r>
            <a:r>
              <a:rPr lang="ru-RU" dirty="0" err="1"/>
              <a:t>multimaster</a:t>
            </a:r>
            <a:r>
              <a:rPr lang="ru-RU" dirty="0"/>
              <a:t>, так как для консенсуса нужно иметь большинство живых узлов.</a:t>
            </a:r>
          </a:p>
          <a:p>
            <a:pPr lvl="1">
              <a:spcBef>
                <a:spcPts val="2400"/>
              </a:spcBef>
            </a:pPr>
            <a:r>
              <a:rPr lang="ru-RU" dirty="0"/>
              <a:t>Это же может привести к ситуации полного развала кластера ввиду недостатка кворума.</a:t>
            </a:r>
          </a:p>
        </p:txBody>
      </p:sp>
      <p:pic>
        <p:nvPicPr>
          <p:cNvPr id="7170" name="Picture 2" descr="ETCD - the Easy Way. A quick guide to help you understand… | by Vaibhav  Rajput | Nerd For Tech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9696" y="4454348"/>
            <a:ext cx="4301138" cy="215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621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Raft</a:t>
            </a:r>
            <a:endParaRPr lang="ru-RU" dirty="0"/>
          </a:p>
        </p:txBody>
      </p:sp>
      <p:sp>
        <p:nvSpPr>
          <p:cNvPr id="3" name="Объект 2"/>
          <p:cNvSpPr>
            <a:spLocks noGrp="1"/>
          </p:cNvSpPr>
          <p:nvPr>
            <p:ph idx="1"/>
          </p:nvPr>
        </p:nvSpPr>
        <p:spPr/>
        <p:txBody>
          <a:bodyPr/>
          <a:lstStyle/>
          <a:p>
            <a:r>
              <a:rPr lang="en-US" dirty="0">
                <a:hlinkClick r:id="rId2"/>
              </a:rPr>
              <a:t>https://raft.github.io</a:t>
            </a:r>
            <a:r>
              <a:rPr lang="ru-RU" dirty="0"/>
              <a:t> </a:t>
            </a:r>
          </a:p>
        </p:txBody>
      </p:sp>
      <p:pic>
        <p:nvPicPr>
          <p:cNvPr id="4" name="Рисунок 3"/>
          <p:cNvPicPr>
            <a:picLocks noChangeAspect="1"/>
          </p:cNvPicPr>
          <p:nvPr/>
        </p:nvPicPr>
        <p:blipFill>
          <a:blip r:embed="rId3"/>
          <a:stretch>
            <a:fillRect/>
          </a:stretch>
        </p:blipFill>
        <p:spPr>
          <a:xfrm>
            <a:off x="4561053" y="3331724"/>
            <a:ext cx="3435336" cy="3000983"/>
          </a:xfrm>
          <a:prstGeom prst="rect">
            <a:avLst/>
          </a:prstGeom>
        </p:spPr>
      </p:pic>
      <p:sp>
        <p:nvSpPr>
          <p:cNvPr id="5" name="TextBox 4"/>
          <p:cNvSpPr txBox="1"/>
          <p:nvPr/>
        </p:nvSpPr>
        <p:spPr>
          <a:xfrm>
            <a:off x="4996774" y="2772383"/>
            <a:ext cx="2371162" cy="369332"/>
          </a:xfrm>
          <a:prstGeom prst="rect">
            <a:avLst/>
          </a:prstGeom>
          <a:noFill/>
        </p:spPr>
        <p:txBody>
          <a:bodyPr wrap="none" rtlCol="0">
            <a:spAutoFit/>
          </a:bodyPr>
          <a:lstStyle/>
          <a:p>
            <a:r>
              <a:rPr lang="en-US" dirty="0"/>
              <a:t>Simple </a:t>
            </a:r>
            <a:r>
              <a:rPr lang="en-US" dirty="0" err="1"/>
              <a:t>etcd</a:t>
            </a:r>
            <a:r>
              <a:rPr lang="en-US" dirty="0"/>
              <a:t> cluster:</a:t>
            </a:r>
            <a:endParaRPr lang="ru-RU" dirty="0"/>
          </a:p>
        </p:txBody>
      </p:sp>
      <p:sp>
        <p:nvSpPr>
          <p:cNvPr id="6" name="TextBox 5"/>
          <p:cNvSpPr txBox="1"/>
          <p:nvPr/>
        </p:nvSpPr>
        <p:spPr>
          <a:xfrm>
            <a:off x="4798231" y="4474724"/>
            <a:ext cx="1417376" cy="553998"/>
          </a:xfrm>
          <a:prstGeom prst="rect">
            <a:avLst/>
          </a:prstGeom>
          <a:noFill/>
        </p:spPr>
        <p:txBody>
          <a:bodyPr wrap="none" rtlCol="0">
            <a:spAutoFit/>
          </a:bodyPr>
          <a:lstStyle/>
          <a:p>
            <a:pPr algn="ctr"/>
            <a:r>
              <a:rPr lang="en-US" sz="1000" dirty="0"/>
              <a:t>RAFT election</a:t>
            </a:r>
          </a:p>
          <a:p>
            <a:pPr algn="ctr"/>
            <a:r>
              <a:rPr lang="en-US" sz="1000" dirty="0"/>
              <a:t>and</a:t>
            </a:r>
          </a:p>
          <a:p>
            <a:pPr algn="ctr"/>
            <a:r>
              <a:rPr lang="en-US" sz="1000" dirty="0"/>
              <a:t>k/v data replication</a:t>
            </a:r>
            <a:endParaRPr lang="ru-RU" sz="1000" dirty="0"/>
          </a:p>
        </p:txBody>
      </p:sp>
      <p:sp>
        <p:nvSpPr>
          <p:cNvPr id="8" name="TextBox 7"/>
          <p:cNvSpPr txBox="1"/>
          <p:nvPr/>
        </p:nvSpPr>
        <p:spPr>
          <a:xfrm>
            <a:off x="5938940" y="3926734"/>
            <a:ext cx="588624" cy="246221"/>
          </a:xfrm>
          <a:prstGeom prst="rect">
            <a:avLst/>
          </a:prstGeom>
          <a:noFill/>
        </p:spPr>
        <p:txBody>
          <a:bodyPr wrap="none" rtlCol="0">
            <a:spAutoFit/>
          </a:bodyPr>
          <a:lstStyle/>
          <a:p>
            <a:pPr algn="ctr"/>
            <a:r>
              <a:rPr lang="en-US" sz="1000" dirty="0" err="1"/>
              <a:t>etcd</a:t>
            </a:r>
            <a:r>
              <a:rPr lang="en-US" sz="1000" dirty="0"/>
              <a:t> 1</a:t>
            </a:r>
            <a:endParaRPr lang="ru-RU" sz="1000" dirty="0"/>
          </a:p>
        </p:txBody>
      </p:sp>
      <p:sp>
        <p:nvSpPr>
          <p:cNvPr id="9" name="TextBox 8"/>
          <p:cNvSpPr txBox="1"/>
          <p:nvPr/>
        </p:nvSpPr>
        <p:spPr>
          <a:xfrm>
            <a:off x="5572137" y="5726349"/>
            <a:ext cx="1417376" cy="553998"/>
          </a:xfrm>
          <a:prstGeom prst="rect">
            <a:avLst/>
          </a:prstGeom>
          <a:noFill/>
        </p:spPr>
        <p:txBody>
          <a:bodyPr wrap="none" rtlCol="0">
            <a:spAutoFit/>
          </a:bodyPr>
          <a:lstStyle/>
          <a:p>
            <a:pPr algn="ctr"/>
            <a:r>
              <a:rPr lang="en-US" sz="1000" dirty="0"/>
              <a:t>RAFT election</a:t>
            </a:r>
          </a:p>
          <a:p>
            <a:pPr algn="ctr"/>
            <a:r>
              <a:rPr lang="en-US" sz="1000" dirty="0"/>
              <a:t>and</a:t>
            </a:r>
          </a:p>
          <a:p>
            <a:pPr algn="ctr"/>
            <a:r>
              <a:rPr lang="en-US" sz="1000" dirty="0"/>
              <a:t>k/v data replication</a:t>
            </a:r>
            <a:endParaRPr lang="ru-RU" sz="1000" dirty="0"/>
          </a:p>
        </p:txBody>
      </p:sp>
      <p:sp>
        <p:nvSpPr>
          <p:cNvPr id="10" name="TextBox 9"/>
          <p:cNvSpPr txBox="1"/>
          <p:nvPr/>
        </p:nvSpPr>
        <p:spPr>
          <a:xfrm>
            <a:off x="6220648" y="4497422"/>
            <a:ext cx="1417376" cy="553998"/>
          </a:xfrm>
          <a:prstGeom prst="rect">
            <a:avLst/>
          </a:prstGeom>
          <a:noFill/>
        </p:spPr>
        <p:txBody>
          <a:bodyPr wrap="none" rtlCol="0">
            <a:spAutoFit/>
          </a:bodyPr>
          <a:lstStyle/>
          <a:p>
            <a:pPr algn="ctr"/>
            <a:r>
              <a:rPr lang="en-US" sz="1000" dirty="0"/>
              <a:t>RAFT election</a:t>
            </a:r>
          </a:p>
          <a:p>
            <a:pPr algn="ctr"/>
            <a:r>
              <a:rPr lang="en-US" sz="1000" dirty="0"/>
              <a:t>and</a:t>
            </a:r>
          </a:p>
          <a:p>
            <a:pPr algn="ctr"/>
            <a:r>
              <a:rPr lang="en-US" sz="1000" dirty="0"/>
              <a:t>k/v data replication</a:t>
            </a:r>
            <a:endParaRPr lang="ru-RU" sz="1000" dirty="0"/>
          </a:p>
        </p:txBody>
      </p:sp>
      <p:sp>
        <p:nvSpPr>
          <p:cNvPr id="11" name="TextBox 10"/>
          <p:cNvSpPr txBox="1"/>
          <p:nvPr/>
        </p:nvSpPr>
        <p:spPr>
          <a:xfrm>
            <a:off x="4554370" y="6306768"/>
            <a:ext cx="588624" cy="246221"/>
          </a:xfrm>
          <a:prstGeom prst="rect">
            <a:avLst/>
          </a:prstGeom>
          <a:noFill/>
        </p:spPr>
        <p:txBody>
          <a:bodyPr wrap="none" rtlCol="0">
            <a:spAutoFit/>
          </a:bodyPr>
          <a:lstStyle/>
          <a:p>
            <a:pPr algn="ctr"/>
            <a:r>
              <a:rPr lang="en-US" sz="1000" dirty="0" err="1"/>
              <a:t>etcd</a:t>
            </a:r>
            <a:r>
              <a:rPr lang="en-US" sz="1000" dirty="0"/>
              <a:t> 2</a:t>
            </a:r>
            <a:endParaRPr lang="ru-RU" sz="1000" dirty="0"/>
          </a:p>
        </p:txBody>
      </p:sp>
      <p:sp>
        <p:nvSpPr>
          <p:cNvPr id="12" name="TextBox 11"/>
          <p:cNvSpPr txBox="1"/>
          <p:nvPr/>
        </p:nvSpPr>
        <p:spPr>
          <a:xfrm>
            <a:off x="7430514" y="6264615"/>
            <a:ext cx="588624" cy="246221"/>
          </a:xfrm>
          <a:prstGeom prst="rect">
            <a:avLst/>
          </a:prstGeom>
          <a:noFill/>
        </p:spPr>
        <p:txBody>
          <a:bodyPr wrap="none" rtlCol="0">
            <a:spAutoFit/>
          </a:bodyPr>
          <a:lstStyle/>
          <a:p>
            <a:pPr algn="ctr"/>
            <a:r>
              <a:rPr lang="en-US" sz="1000" dirty="0" err="1"/>
              <a:t>etcd</a:t>
            </a:r>
            <a:r>
              <a:rPr lang="en-US" sz="1000" dirty="0"/>
              <a:t> 3</a:t>
            </a:r>
            <a:endParaRPr lang="ru-RU" sz="1000" dirty="0"/>
          </a:p>
        </p:txBody>
      </p:sp>
    </p:spTree>
    <p:extLst>
      <p:ext uri="{BB962C8B-B14F-4D97-AF65-F5344CB8AC3E}">
        <p14:creationId xmlns:p14="http://schemas.microsoft.com/office/powerpoint/2010/main" val="1983819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Итого по </a:t>
            </a:r>
            <a:r>
              <a:rPr lang="en-US" dirty="0" err="1"/>
              <a:t>etcd</a:t>
            </a:r>
            <a:endParaRPr lang="ru-RU" dirty="0"/>
          </a:p>
        </p:txBody>
      </p:sp>
      <p:sp>
        <p:nvSpPr>
          <p:cNvPr id="3" name="Объект 2"/>
          <p:cNvSpPr>
            <a:spLocks noGrp="1"/>
          </p:cNvSpPr>
          <p:nvPr>
            <p:ph idx="1"/>
          </p:nvPr>
        </p:nvSpPr>
        <p:spPr>
          <a:xfrm>
            <a:off x="1277368" y="2489202"/>
            <a:ext cx="9890875" cy="1515863"/>
          </a:xfrm>
        </p:spPr>
        <p:txBody>
          <a:bodyPr>
            <a:normAutofit/>
          </a:bodyPr>
          <a:lstStyle/>
          <a:p>
            <a:r>
              <a:rPr lang="ru-RU" b="1" dirty="0" err="1"/>
              <a:t>etcd</a:t>
            </a:r>
            <a:r>
              <a:rPr lang="ru-RU" dirty="0"/>
              <a:t> — это быстрая, надёжная и устойчивая к сбоям </a:t>
            </a:r>
            <a:r>
              <a:rPr lang="ru-RU" dirty="0" err="1"/>
              <a:t>key-value</a:t>
            </a:r>
            <a:r>
              <a:rPr lang="ru-RU" dirty="0"/>
              <a:t> база данных. </a:t>
            </a:r>
          </a:p>
          <a:p>
            <a:r>
              <a:rPr lang="ru-RU" dirty="0"/>
              <a:t>Лежит в основе </a:t>
            </a:r>
            <a:r>
              <a:rPr lang="ru-RU" dirty="0" err="1"/>
              <a:t>Kubernetes</a:t>
            </a:r>
            <a:r>
              <a:rPr lang="ru-RU" dirty="0"/>
              <a:t> и является неотъемлемой частью его </a:t>
            </a:r>
            <a:r>
              <a:rPr lang="ru-RU" dirty="0" err="1"/>
              <a:t>control-plane</a:t>
            </a:r>
            <a:r>
              <a:rPr lang="ru-RU" dirty="0"/>
              <a:t>.</a:t>
            </a:r>
          </a:p>
          <a:p>
            <a:r>
              <a:rPr lang="en-US" dirty="0"/>
              <a:t>Last release v3.5.12 – </a:t>
            </a:r>
            <a:r>
              <a:rPr lang="en-US" u="sng" dirty="0"/>
              <a:t>31.01.2024</a:t>
            </a:r>
          </a:p>
          <a:p>
            <a:endParaRPr lang="ru-RU" dirty="0"/>
          </a:p>
        </p:txBody>
      </p:sp>
      <p:pic>
        <p:nvPicPr>
          <p:cNvPr id="5" name="Рисунок 4">
            <a:extLst>
              <a:ext uri="{FF2B5EF4-FFF2-40B4-BE49-F238E27FC236}">
                <a16:creationId xmlns:a16="http://schemas.microsoft.com/office/drawing/2014/main" id="{E22260A8-7635-EB4B-9802-EC92A706846E}"/>
              </a:ext>
            </a:extLst>
          </p:cNvPr>
          <p:cNvPicPr>
            <a:picLocks noChangeAspect="1"/>
          </p:cNvPicPr>
          <p:nvPr/>
        </p:nvPicPr>
        <p:blipFill>
          <a:blip r:embed="rId2"/>
          <a:stretch>
            <a:fillRect/>
          </a:stretch>
        </p:blipFill>
        <p:spPr>
          <a:xfrm>
            <a:off x="3842756" y="4105462"/>
            <a:ext cx="4388076" cy="2502029"/>
          </a:xfrm>
          <a:prstGeom prst="rect">
            <a:avLst/>
          </a:prstGeom>
        </p:spPr>
      </p:pic>
    </p:spTree>
    <p:extLst>
      <p:ext uri="{BB962C8B-B14F-4D97-AF65-F5344CB8AC3E}">
        <p14:creationId xmlns:p14="http://schemas.microsoft.com/office/powerpoint/2010/main" val="2047763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effectLst/>
              </a:rPr>
              <a:t>Tarantool</a:t>
            </a:r>
            <a:endParaRPr lang="ru-RU" dirty="0"/>
          </a:p>
        </p:txBody>
      </p:sp>
      <p:sp>
        <p:nvSpPr>
          <p:cNvPr id="3" name="Объект 2"/>
          <p:cNvSpPr>
            <a:spLocks noGrp="1"/>
          </p:cNvSpPr>
          <p:nvPr>
            <p:ph idx="1"/>
          </p:nvPr>
        </p:nvSpPr>
        <p:spPr>
          <a:xfrm>
            <a:off x="1235487" y="2489202"/>
            <a:ext cx="10163102" cy="2091927"/>
          </a:xfrm>
        </p:spPr>
        <p:txBody>
          <a:bodyPr>
            <a:normAutofit/>
          </a:bodyPr>
          <a:lstStyle/>
          <a:p>
            <a:r>
              <a:rPr lang="ru-RU" dirty="0" err="1"/>
              <a:t>Tarantool</a:t>
            </a:r>
            <a:r>
              <a:rPr lang="ru-RU" dirty="0"/>
              <a:t> представляет собой сервер приложений на языке </a:t>
            </a:r>
            <a:r>
              <a:rPr lang="ru-RU" dirty="0" err="1"/>
              <a:t>Lua</a:t>
            </a:r>
            <a:r>
              <a:rPr lang="ru-RU" dirty="0"/>
              <a:t>, интегрированный с СУБД. </a:t>
            </a:r>
            <a:endParaRPr lang="en-US" dirty="0"/>
          </a:p>
          <a:p>
            <a:r>
              <a:rPr lang="ru-RU" dirty="0"/>
              <a:t>В основе </a:t>
            </a:r>
            <a:r>
              <a:rPr lang="ru-RU" dirty="0" err="1"/>
              <a:t>Tarantool’а</a:t>
            </a:r>
            <a:r>
              <a:rPr lang="ru-RU" dirty="0"/>
              <a:t> лежат </a:t>
            </a:r>
            <a:r>
              <a:rPr lang="ru-RU" dirty="0" err="1"/>
              <a:t>файберы</a:t>
            </a:r>
            <a:r>
              <a:rPr lang="ru-RU" dirty="0"/>
              <a:t> (</a:t>
            </a:r>
            <a:r>
              <a:rPr lang="ru-RU" dirty="0" err="1"/>
              <a:t>fibers</a:t>
            </a:r>
            <a:r>
              <a:rPr lang="ru-RU" dirty="0"/>
              <a:t>), что означает, что несколько </a:t>
            </a:r>
            <a:r>
              <a:rPr lang="ru-RU" dirty="0" err="1"/>
              <a:t>Tarantool</a:t>
            </a:r>
            <a:r>
              <a:rPr lang="ru-RU" dirty="0"/>
              <a:t>-приложений могут работать в одном потоке (</a:t>
            </a:r>
            <a:r>
              <a:rPr lang="ru-RU" dirty="0" err="1"/>
              <a:t>thread</a:t>
            </a:r>
            <a:r>
              <a:rPr lang="ru-RU" dirty="0"/>
              <a:t>)</a:t>
            </a:r>
            <a:endParaRPr lang="en-US" dirty="0"/>
          </a:p>
          <a:p>
            <a:r>
              <a:rPr lang="ru-RU" dirty="0" err="1"/>
              <a:t>Tarantool</a:t>
            </a:r>
            <a:r>
              <a:rPr lang="ru-RU" dirty="0"/>
              <a:t> включает в себя </a:t>
            </a:r>
            <a:r>
              <a:rPr lang="ru-RU" dirty="0" err="1"/>
              <a:t>LuaJIT</a:t>
            </a:r>
            <a:r>
              <a:rPr lang="ru-RU" dirty="0"/>
              <a:t> (</a:t>
            </a:r>
            <a:r>
              <a:rPr lang="ru-RU" dirty="0" err="1"/>
              <a:t>Just</a:t>
            </a:r>
            <a:r>
              <a:rPr lang="ru-RU" dirty="0"/>
              <a:t> </a:t>
            </a:r>
            <a:r>
              <a:rPr lang="ru-RU" dirty="0" err="1"/>
              <a:t>In</a:t>
            </a:r>
            <a:r>
              <a:rPr lang="ru-RU" dirty="0"/>
              <a:t> </a:t>
            </a:r>
            <a:r>
              <a:rPr lang="ru-RU" dirty="0" err="1"/>
              <a:t>Time</a:t>
            </a:r>
            <a:r>
              <a:rPr lang="ru-RU" dirty="0"/>
              <a:t>) - </a:t>
            </a:r>
            <a:r>
              <a:rPr lang="ru-RU" dirty="0" err="1"/>
              <a:t>Lua</a:t>
            </a:r>
            <a:r>
              <a:rPr lang="ru-RU" dirty="0"/>
              <a:t>-компилятор</a:t>
            </a:r>
          </a:p>
        </p:txBody>
      </p:sp>
      <p:pic>
        <p:nvPicPr>
          <p:cNvPr id="11266" name="Picture 2" descr="Database of Databases - Taran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5301208"/>
            <a:ext cx="7183810" cy="86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69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История</a:t>
            </a:r>
          </a:p>
        </p:txBody>
      </p:sp>
      <p:sp>
        <p:nvSpPr>
          <p:cNvPr id="3" name="Объект 2"/>
          <p:cNvSpPr>
            <a:spLocks noGrp="1"/>
          </p:cNvSpPr>
          <p:nvPr>
            <p:ph idx="1"/>
          </p:nvPr>
        </p:nvSpPr>
        <p:spPr>
          <a:xfrm>
            <a:off x="977221" y="2276872"/>
            <a:ext cx="10407408" cy="4464496"/>
          </a:xfrm>
        </p:spPr>
        <p:txBody>
          <a:bodyPr>
            <a:normAutofit/>
          </a:bodyPr>
          <a:lstStyle/>
          <a:p>
            <a:r>
              <a:rPr lang="ru-RU" dirty="0"/>
              <a:t>Mail.ru, крупная интернет-компания в России, начала проект в 2008 году c вложения средств и поиска программистов. В качестве руководителя проекта наняли бывшего технического директора из </a:t>
            </a:r>
            <a:r>
              <a:rPr lang="ru-RU" dirty="0" err="1"/>
              <a:t>MySQL</a:t>
            </a:r>
            <a:r>
              <a:rPr lang="ru-RU" dirty="0"/>
              <a:t>. </a:t>
            </a:r>
            <a:r>
              <a:rPr lang="ru-RU" dirty="0" err="1"/>
              <a:t>Tarantool</a:t>
            </a:r>
            <a:r>
              <a:rPr lang="ru-RU" dirty="0"/>
              <a:t> стал частью самого портала Mail.ru и сейчас используется для динамического контента: сеансов пользователей, мгновенных сообщений и прочего, а также используется в качестве слоя кэширования для традиционных реляционных баз данных, таких как </a:t>
            </a:r>
            <a:r>
              <a:rPr lang="ru-RU" dirty="0" err="1"/>
              <a:t>MySQL</a:t>
            </a:r>
            <a:r>
              <a:rPr lang="ru-RU" dirty="0"/>
              <a:t> или </a:t>
            </a:r>
            <a:r>
              <a:rPr lang="ru-RU" dirty="0" err="1"/>
              <a:t>PostgreSQL</a:t>
            </a:r>
            <a:r>
              <a:rPr lang="ru-RU" dirty="0"/>
              <a:t>.</a:t>
            </a:r>
          </a:p>
          <a:p>
            <a:r>
              <a:rPr lang="ru-RU" dirty="0"/>
              <a:t>В 2014 году </a:t>
            </a:r>
            <a:r>
              <a:rPr lang="ru-RU" dirty="0" err="1"/>
              <a:t>Tarantool</a:t>
            </a:r>
            <a:r>
              <a:rPr lang="ru-RU" dirty="0"/>
              <a:t> также был принят социальными сетями </a:t>
            </a:r>
            <a:r>
              <a:rPr lang="ru-RU" dirty="0" err="1"/>
              <a:t>Badoo</a:t>
            </a:r>
            <a:r>
              <a:rPr lang="ru-RU" dirty="0"/>
              <a:t> и Одноклассники.</a:t>
            </a:r>
          </a:p>
          <a:p>
            <a:r>
              <a:rPr lang="ru-RU" dirty="0"/>
              <a:t>В июне 2014 года исследователи из Политехнического института </a:t>
            </a:r>
            <a:r>
              <a:rPr lang="ru-RU" dirty="0" err="1"/>
              <a:t>Коимбры</a:t>
            </a:r>
            <a:r>
              <a:rPr lang="ru-RU" dirty="0"/>
              <a:t> и Университета </a:t>
            </a:r>
            <a:r>
              <a:rPr lang="ru-RU" dirty="0" err="1"/>
              <a:t>Коимбры</a:t>
            </a:r>
            <a:r>
              <a:rPr lang="ru-RU" dirty="0"/>
              <a:t> (Португалия) провели первый официальный независимый тест производительности систем </a:t>
            </a:r>
            <a:r>
              <a:rPr lang="ru-RU" dirty="0" err="1"/>
              <a:t>NoSQL</a:t>
            </a:r>
            <a:r>
              <a:rPr lang="ru-RU" dirty="0"/>
              <a:t>, которые включали в том числе и </a:t>
            </a:r>
            <a:r>
              <a:rPr lang="ru-RU" dirty="0" err="1"/>
              <a:t>Tarantool</a:t>
            </a:r>
            <a:r>
              <a:rPr lang="ru-RU" dirty="0"/>
              <a:t>. </a:t>
            </a:r>
          </a:p>
          <a:p>
            <a:r>
              <a:rPr lang="ru-RU" dirty="0"/>
              <a:t>В 2018 году разработчик и основатель проекта </a:t>
            </a:r>
            <a:r>
              <a:rPr lang="ru-RU" dirty="0" err="1"/>
              <a:t>Tarantool</a:t>
            </a:r>
            <a:r>
              <a:rPr lang="ru-RU" dirty="0"/>
              <a:t> Константин Осипов стал лауреатом премии </a:t>
            </a:r>
            <a:r>
              <a:rPr lang="ru-RU" dirty="0" err="1"/>
              <a:t>HighLoad</a:t>
            </a:r>
            <a:r>
              <a:rPr lang="ru-RU" dirty="0"/>
              <a:t>++ </a:t>
            </a:r>
            <a:r>
              <a:rPr lang="ru-RU" dirty="0" err="1"/>
              <a:t>Awards</a:t>
            </a:r>
            <a:endParaRPr lang="ru-RU" dirty="0"/>
          </a:p>
          <a:p>
            <a:endParaRPr lang="ru-RU" dirty="0"/>
          </a:p>
        </p:txBody>
      </p:sp>
    </p:spTree>
    <p:extLst>
      <p:ext uri="{BB962C8B-B14F-4D97-AF65-F5344CB8AC3E}">
        <p14:creationId xmlns:p14="http://schemas.microsoft.com/office/powerpoint/2010/main" val="1910824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566520-63CC-42BE-0F04-66E70A92B2BA}"/>
              </a:ext>
            </a:extLst>
          </p:cNvPr>
          <p:cNvSpPr>
            <a:spLocks noGrp="1"/>
          </p:cNvSpPr>
          <p:nvPr>
            <p:ph type="title"/>
          </p:nvPr>
        </p:nvSpPr>
        <p:spPr>
          <a:xfrm>
            <a:off x="1154954" y="973668"/>
            <a:ext cx="8761413" cy="706964"/>
          </a:xfrm>
        </p:spPr>
        <p:txBody>
          <a:bodyPr>
            <a:normAutofit/>
          </a:bodyPr>
          <a:lstStyle/>
          <a:p>
            <a:r>
              <a:rPr lang="ru-RU">
                <a:solidFill>
                  <a:srgbClr val="EBEBEB"/>
                </a:solidFill>
              </a:rPr>
              <a:t>Образовательный путь</a:t>
            </a:r>
          </a:p>
        </p:txBody>
      </p:sp>
      <p:sp>
        <p:nvSpPr>
          <p:cNvPr id="3" name="Номер слайда 2">
            <a:extLst>
              <a:ext uri="{FF2B5EF4-FFF2-40B4-BE49-F238E27FC236}">
                <a16:creationId xmlns:a16="http://schemas.microsoft.com/office/drawing/2014/main" id="{B571B122-C5CE-725A-949B-555533EDD3BB}"/>
              </a:ext>
            </a:extLst>
          </p:cNvPr>
          <p:cNvSpPr>
            <a:spLocks noGrp="1"/>
          </p:cNvSpPr>
          <p:nvPr>
            <p:ph type="sldNum" sz="quarter" idx="12"/>
          </p:nvPr>
        </p:nvSpPr>
        <p:spPr>
          <a:xfrm>
            <a:off x="10352540" y="295729"/>
            <a:ext cx="838199" cy="767687"/>
          </a:xfrm>
        </p:spPr>
        <p:txBody>
          <a:bodyPr>
            <a:normAutofit/>
          </a:bodyPr>
          <a:lstStyle/>
          <a:p>
            <a:pPr>
              <a:spcAft>
                <a:spcPts val="600"/>
              </a:spcAft>
            </a:pPr>
            <a:fld id="{C91E045B-E5E4-4764-A42E-E7E81D649765}" type="slidenum">
              <a:rPr lang="ru-RU" smtClean="0">
                <a:solidFill>
                  <a:srgbClr val="FFFFFF"/>
                </a:solidFill>
              </a:rPr>
              <a:pPr>
                <a:spcAft>
                  <a:spcPts val="600"/>
                </a:spcAft>
              </a:pPr>
              <a:t>2</a:t>
            </a:fld>
            <a:endParaRPr lang="ru-RU">
              <a:solidFill>
                <a:srgbClr val="FFFFFF"/>
              </a:solidFill>
            </a:endParaRPr>
          </a:p>
        </p:txBody>
      </p:sp>
      <p:graphicFrame>
        <p:nvGraphicFramePr>
          <p:cNvPr id="7" name="Объект 2">
            <a:extLst>
              <a:ext uri="{FF2B5EF4-FFF2-40B4-BE49-F238E27FC236}">
                <a16:creationId xmlns:a16="http://schemas.microsoft.com/office/drawing/2014/main" id="{AC773B75-9BE2-FA67-3D0F-12CC8C55D7D5}"/>
              </a:ext>
            </a:extLst>
          </p:cNvPr>
          <p:cNvGraphicFramePr>
            <a:graphicFrameLocks noGrp="1"/>
          </p:cNvGraphicFramePr>
          <p:nvPr>
            <p:ph idx="1"/>
            <p:extLst>
              <p:ext uri="{D42A27DB-BD31-4B8C-83A1-F6EECF244321}">
                <p14:modId xmlns:p14="http://schemas.microsoft.com/office/powerpoint/2010/main" val="1534421890"/>
              </p:ext>
            </p:extLst>
          </p:nvPr>
        </p:nvGraphicFramePr>
        <p:xfrm>
          <a:off x="1154954" y="2925232"/>
          <a:ext cx="9757363" cy="3744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Рисунок 5" descr="Дурачусь (кошка Таффи)">
            <a:extLst>
              <a:ext uri="{FF2B5EF4-FFF2-40B4-BE49-F238E27FC236}">
                <a16:creationId xmlns:a16="http://schemas.microsoft.com/office/drawing/2014/main" id="{B8F1A1F6-97FE-7998-5CC9-5AC18FC611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7047" y="5201528"/>
            <a:ext cx="1656472" cy="1656472"/>
          </a:xfrm>
          <a:prstGeom prst="rect">
            <a:avLst/>
          </a:prstGeom>
        </p:spPr>
      </p:pic>
      <p:pic>
        <p:nvPicPr>
          <p:cNvPr id="11" name="Рисунок 10" descr="Королева (кошка Таффи)">
            <a:extLst>
              <a:ext uri="{FF2B5EF4-FFF2-40B4-BE49-F238E27FC236}">
                <a16:creationId xmlns:a16="http://schemas.microsoft.com/office/drawing/2014/main" id="{9EA9E190-15BC-8A96-561C-FB3B17FDCDF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0704" y="2610400"/>
            <a:ext cx="1637200" cy="1637200"/>
          </a:xfrm>
          <a:prstGeom prst="rect">
            <a:avLst/>
          </a:prstGeom>
        </p:spPr>
      </p:pic>
    </p:spTree>
    <p:extLst>
      <p:ext uri="{BB962C8B-B14F-4D97-AF65-F5344CB8AC3E}">
        <p14:creationId xmlns:p14="http://schemas.microsoft.com/office/powerpoint/2010/main" val="924584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414606-BCFB-90F8-C31B-A649311CFEC1}"/>
              </a:ext>
            </a:extLst>
          </p:cNvPr>
          <p:cNvSpPr>
            <a:spLocks noGrp="1"/>
          </p:cNvSpPr>
          <p:nvPr>
            <p:ph type="title"/>
          </p:nvPr>
        </p:nvSpPr>
        <p:spPr/>
        <p:txBody>
          <a:bodyPr/>
          <a:lstStyle/>
          <a:p>
            <a:r>
              <a:rPr lang="ru-RU" dirty="0"/>
              <a:t>Архитектура </a:t>
            </a:r>
            <a:r>
              <a:rPr lang="en-US" dirty="0" err="1"/>
              <a:t>Tarantool</a:t>
            </a:r>
            <a:endParaRPr lang="ru-RU" dirty="0"/>
          </a:p>
        </p:txBody>
      </p:sp>
      <p:pic>
        <p:nvPicPr>
          <p:cNvPr id="1026" name="Picture 2" descr="image">
            <a:extLst>
              <a:ext uri="{FF2B5EF4-FFF2-40B4-BE49-F238E27FC236}">
                <a16:creationId xmlns:a16="http://schemas.microsoft.com/office/drawing/2014/main" id="{48CC8DA9-474D-D5C5-F9EC-D6D6A61BC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42937"/>
            <a:ext cx="9144000" cy="421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69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95492F-6D75-EF97-5C65-F54B6C48DC51}"/>
              </a:ext>
            </a:extLst>
          </p:cNvPr>
          <p:cNvSpPr>
            <a:spLocks noGrp="1"/>
          </p:cNvSpPr>
          <p:nvPr>
            <p:ph type="title"/>
          </p:nvPr>
        </p:nvSpPr>
        <p:spPr/>
        <p:txBody>
          <a:bodyPr/>
          <a:lstStyle/>
          <a:p>
            <a:r>
              <a:rPr lang="ru-RU" dirty="0"/>
              <a:t>Полистать… и «поцокать»</a:t>
            </a:r>
          </a:p>
        </p:txBody>
      </p:sp>
      <p:sp>
        <p:nvSpPr>
          <p:cNvPr id="3" name="Объект 2">
            <a:extLst>
              <a:ext uri="{FF2B5EF4-FFF2-40B4-BE49-F238E27FC236}">
                <a16:creationId xmlns:a16="http://schemas.microsoft.com/office/drawing/2014/main" id="{25711A5E-8BDD-4E68-CF34-45CE6D8F1E4A}"/>
              </a:ext>
            </a:extLst>
          </p:cNvPr>
          <p:cNvSpPr>
            <a:spLocks noGrp="1"/>
          </p:cNvSpPr>
          <p:nvPr>
            <p:ph idx="1"/>
          </p:nvPr>
        </p:nvSpPr>
        <p:spPr/>
        <p:txBody>
          <a:bodyPr>
            <a:normAutofit/>
          </a:bodyPr>
          <a:lstStyle/>
          <a:p>
            <a:pPr algn="ctr"/>
            <a:r>
              <a:rPr lang="ru-RU" sz="4400" dirty="0">
                <a:hlinkClick r:id="rId2"/>
              </a:rPr>
              <a:t>От </a:t>
            </a:r>
            <a:r>
              <a:rPr lang="ro-RO" sz="4400" dirty="0">
                <a:hlinkClick r:id="rId2"/>
              </a:rPr>
              <a:t>Cache </a:t>
            </a:r>
            <a:r>
              <a:rPr lang="ru-RU" sz="4400" dirty="0">
                <a:hlinkClick r:id="rId2"/>
              </a:rPr>
              <a:t>до </a:t>
            </a:r>
            <a:r>
              <a:rPr lang="ro-RO" sz="4400" dirty="0">
                <a:hlinkClick r:id="rId2"/>
              </a:rPr>
              <a:t>Middleware: </a:t>
            </a:r>
            <a:r>
              <a:rPr lang="ru-RU" sz="4400" dirty="0">
                <a:hlinkClick r:id="rId2"/>
              </a:rPr>
              <a:t>эволюция </a:t>
            </a:r>
            <a:r>
              <a:rPr lang="ro-RO" sz="4400" dirty="0">
                <a:hlinkClick r:id="rId2"/>
              </a:rPr>
              <a:t>Tarantool / </a:t>
            </a:r>
            <a:r>
              <a:rPr lang="ru-RU" sz="4400" dirty="0" err="1">
                <a:hlinkClick r:id="rId2"/>
              </a:rPr>
              <a:t>Хабр</a:t>
            </a:r>
            <a:r>
              <a:rPr lang="ru-RU" sz="4400" dirty="0">
                <a:hlinkClick r:id="rId2"/>
              </a:rPr>
              <a:t> (</a:t>
            </a:r>
            <a:r>
              <a:rPr lang="ro-RO" sz="4400" dirty="0">
                <a:hlinkClick r:id="rId2"/>
              </a:rPr>
              <a:t>habr.com)</a:t>
            </a:r>
            <a:endParaRPr lang="ru-RU" sz="4400" dirty="0"/>
          </a:p>
        </p:txBody>
      </p:sp>
    </p:spTree>
    <p:extLst>
      <p:ext uri="{BB962C8B-B14F-4D97-AF65-F5344CB8AC3E}">
        <p14:creationId xmlns:p14="http://schemas.microsoft.com/office/powerpoint/2010/main" val="15189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D5407B-B5EE-3ECA-0618-5D8993C9B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2440"/>
            <a:ext cx="1219200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814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dis — Википедия"/>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008656" y="2379092"/>
            <a:ext cx="7499350" cy="250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085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9ECB37-083F-D59A-B097-558D81706B31}"/>
              </a:ext>
            </a:extLst>
          </p:cNvPr>
          <p:cNvSpPr>
            <a:spLocks noGrp="1"/>
          </p:cNvSpPr>
          <p:nvPr>
            <p:ph type="title"/>
          </p:nvPr>
        </p:nvSpPr>
        <p:spPr>
          <a:xfrm>
            <a:off x="921381" y="927100"/>
            <a:ext cx="8351996" cy="709865"/>
          </a:xfrm>
        </p:spPr>
        <p:txBody>
          <a:bodyPr/>
          <a:lstStyle/>
          <a:p>
            <a:r>
              <a:rPr lang="en-US" dirty="0"/>
              <a:t>Redis (</a:t>
            </a:r>
            <a:r>
              <a:rPr lang="en-US" dirty="0" err="1"/>
              <a:t>REmote</a:t>
            </a:r>
            <a:r>
              <a:rPr lang="en-US" dirty="0"/>
              <a:t> </a:t>
            </a:r>
            <a:r>
              <a:rPr lang="en-US" dirty="0" err="1"/>
              <a:t>DIctionary</a:t>
            </a:r>
            <a:r>
              <a:rPr lang="en-US" dirty="0"/>
              <a:t> Server)</a:t>
            </a:r>
            <a:endParaRPr lang="ru-RU" dirty="0"/>
          </a:p>
        </p:txBody>
      </p:sp>
      <p:sp>
        <p:nvSpPr>
          <p:cNvPr id="3" name="Объект 2">
            <a:extLst>
              <a:ext uri="{FF2B5EF4-FFF2-40B4-BE49-F238E27FC236}">
                <a16:creationId xmlns:a16="http://schemas.microsoft.com/office/drawing/2014/main" id="{F91F2A65-F99E-9376-FC0E-586A38F2EA4B}"/>
              </a:ext>
            </a:extLst>
          </p:cNvPr>
          <p:cNvSpPr>
            <a:spLocks noGrp="1"/>
          </p:cNvSpPr>
          <p:nvPr>
            <p:ph idx="1"/>
          </p:nvPr>
        </p:nvSpPr>
        <p:spPr>
          <a:xfrm>
            <a:off x="1179647" y="2489202"/>
            <a:ext cx="9828054" cy="3530599"/>
          </a:xfrm>
        </p:spPr>
        <p:txBody>
          <a:bodyPr/>
          <a:lstStyle/>
          <a:p>
            <a:pPr algn="just"/>
            <a:r>
              <a:rPr lang="en-US" dirty="0"/>
              <a:t>Redis was created by Salvatore Sanfilippo in 2009 and initially envisaged as a simple in-memory system capable of sustaining very high transaction rates on underpowered systems</a:t>
            </a:r>
            <a:endParaRPr lang="ru-RU" dirty="0"/>
          </a:p>
          <a:p>
            <a:pPr algn="just"/>
            <a:r>
              <a:rPr lang="en-US" dirty="0"/>
              <a:t>It is popular among developers because of its simplicity, reliability, and performance.</a:t>
            </a:r>
          </a:p>
          <a:p>
            <a:pPr algn="just"/>
            <a:r>
              <a:rPr lang="en-US" dirty="0"/>
              <a:t>BSD [Berkeley Software Distribution] open source license</a:t>
            </a:r>
          </a:p>
        </p:txBody>
      </p:sp>
      <p:pic>
        <p:nvPicPr>
          <p:cNvPr id="1026" name="Picture 2">
            <a:extLst>
              <a:ext uri="{FF2B5EF4-FFF2-40B4-BE49-F238E27FC236}">
                <a16:creationId xmlns:a16="http://schemas.microsoft.com/office/drawing/2014/main" id="{B98407B6-C1D0-F701-9296-21C639A82EC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9336" y="4516082"/>
            <a:ext cx="4163410" cy="234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508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Установка и инструменты</a:t>
            </a:r>
          </a:p>
        </p:txBody>
      </p:sp>
      <p:sp>
        <p:nvSpPr>
          <p:cNvPr id="3" name="Объект 2"/>
          <p:cNvSpPr>
            <a:spLocks noGrp="1"/>
          </p:cNvSpPr>
          <p:nvPr>
            <p:ph idx="1"/>
          </p:nvPr>
        </p:nvSpPr>
        <p:spPr>
          <a:xfrm>
            <a:off x="1047023" y="2489202"/>
            <a:ext cx="10100281" cy="4108151"/>
          </a:xfrm>
        </p:spPr>
        <p:txBody>
          <a:bodyPr>
            <a:normAutofit/>
          </a:bodyPr>
          <a:lstStyle/>
          <a:p>
            <a:r>
              <a:rPr lang="en-US" sz="2400" dirty="0"/>
              <a:t>Docker</a:t>
            </a:r>
          </a:p>
          <a:p>
            <a:pPr lvl="1"/>
            <a:r>
              <a:rPr lang="en-US" sz="2000" dirty="0" err="1"/>
              <a:t>Redis</a:t>
            </a:r>
            <a:r>
              <a:rPr lang="en-US" sz="2000" dirty="0"/>
              <a:t>-Server</a:t>
            </a:r>
          </a:p>
          <a:p>
            <a:pPr lvl="2"/>
            <a:r>
              <a:rPr lang="en-US" sz="1800" dirty="0" err="1"/>
              <a:t>docker</a:t>
            </a:r>
            <a:r>
              <a:rPr lang="en-US" sz="1800" dirty="0"/>
              <a:t> pull </a:t>
            </a:r>
            <a:r>
              <a:rPr lang="en-US" sz="1800" dirty="0" err="1"/>
              <a:t>redis</a:t>
            </a:r>
            <a:r>
              <a:rPr lang="en-US" sz="1800" dirty="0"/>
              <a:t> </a:t>
            </a:r>
          </a:p>
          <a:p>
            <a:pPr lvl="2"/>
            <a:r>
              <a:rPr lang="en-US" sz="1800" dirty="0" err="1"/>
              <a:t>docker</a:t>
            </a:r>
            <a:r>
              <a:rPr lang="en-US" sz="1800" dirty="0"/>
              <a:t> run --name </a:t>
            </a:r>
            <a:r>
              <a:rPr lang="en-US" sz="1800" dirty="0" err="1"/>
              <a:t>redis</a:t>
            </a:r>
            <a:r>
              <a:rPr lang="ru-RU" sz="1800" dirty="0"/>
              <a:t>-</a:t>
            </a:r>
            <a:r>
              <a:rPr lang="en-US" sz="1800" dirty="0"/>
              <a:t>server -d </a:t>
            </a:r>
            <a:r>
              <a:rPr lang="en-US" sz="1800" dirty="0" err="1"/>
              <a:t>redis</a:t>
            </a:r>
            <a:r>
              <a:rPr lang="en-US" sz="1800" dirty="0"/>
              <a:t> </a:t>
            </a:r>
          </a:p>
          <a:p>
            <a:pPr lvl="2"/>
            <a:r>
              <a:rPr lang="en-US" sz="1800" dirty="0" err="1"/>
              <a:t>docker</a:t>
            </a:r>
            <a:r>
              <a:rPr lang="en-US" sz="1800" dirty="0"/>
              <a:t> exec -it </a:t>
            </a:r>
            <a:r>
              <a:rPr lang="en-US" sz="1800" dirty="0" err="1"/>
              <a:t>redis</a:t>
            </a:r>
            <a:r>
              <a:rPr lang="en-US" sz="1800" dirty="0"/>
              <a:t>-server </a:t>
            </a:r>
            <a:r>
              <a:rPr lang="en-US" sz="1800" dirty="0" err="1"/>
              <a:t>redis</a:t>
            </a:r>
            <a:r>
              <a:rPr lang="en-US" sz="1800" dirty="0"/>
              <a:t>-cli</a:t>
            </a:r>
          </a:p>
          <a:p>
            <a:pPr lvl="1"/>
            <a:r>
              <a:rPr lang="en-US" sz="2000" dirty="0" err="1"/>
              <a:t>RedisInsight</a:t>
            </a:r>
            <a:endParaRPr lang="en-US" sz="2000" dirty="0"/>
          </a:p>
          <a:p>
            <a:pPr lvl="2"/>
            <a:r>
              <a:rPr lang="en-US" sz="1800" dirty="0" err="1"/>
              <a:t>docker</a:t>
            </a:r>
            <a:r>
              <a:rPr lang="en-US" sz="1800" dirty="0"/>
              <a:t> pull </a:t>
            </a:r>
            <a:r>
              <a:rPr lang="en-US" sz="1800" dirty="0" err="1"/>
              <a:t>redislabs</a:t>
            </a:r>
            <a:r>
              <a:rPr lang="en-US" sz="1800" dirty="0"/>
              <a:t>/</a:t>
            </a:r>
            <a:r>
              <a:rPr lang="en-US" sz="1800" dirty="0" err="1"/>
              <a:t>redisinsight</a:t>
            </a:r>
            <a:endParaRPr lang="ru-RU" sz="1800" dirty="0"/>
          </a:p>
          <a:p>
            <a:pPr lvl="2"/>
            <a:r>
              <a:rPr lang="en-US" sz="1800" dirty="0" err="1"/>
              <a:t>docker</a:t>
            </a:r>
            <a:r>
              <a:rPr lang="en-US" sz="1800" dirty="0"/>
              <a:t> network inspect bridge</a:t>
            </a:r>
            <a:r>
              <a:rPr lang="ru-RU" sz="1800" dirty="0"/>
              <a:t> (</a:t>
            </a:r>
            <a:r>
              <a:rPr lang="en-US" sz="1800" dirty="0"/>
              <a:t>IP </a:t>
            </a:r>
            <a:r>
              <a:rPr lang="en-US" sz="1800" dirty="0" err="1"/>
              <a:t>redis</a:t>
            </a:r>
            <a:r>
              <a:rPr lang="en-US" sz="1800" dirty="0"/>
              <a:t> container) </a:t>
            </a:r>
          </a:p>
          <a:p>
            <a:pPr lvl="2"/>
            <a:r>
              <a:rPr lang="en-US" sz="1800" dirty="0">
                <a:hlinkClick r:id="rId3"/>
              </a:rPr>
              <a:t>http://localhost:8001/</a:t>
            </a:r>
            <a:r>
              <a:rPr lang="en-US" sz="1800" dirty="0"/>
              <a:t> </a:t>
            </a:r>
            <a:endParaRPr lang="ru-RU" sz="1800" dirty="0"/>
          </a:p>
        </p:txBody>
      </p:sp>
      <p:pic>
        <p:nvPicPr>
          <p:cNvPr id="1028" name="Picture 4" descr="https://miro.medium.com/max/1200/1*Dn1U5teH1MOOIgoEmTFf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8209" y="3212976"/>
            <a:ext cx="2592939" cy="177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69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Установка и инструменты</a:t>
            </a:r>
          </a:p>
        </p:txBody>
      </p:sp>
      <p:sp>
        <p:nvSpPr>
          <p:cNvPr id="3" name="Объект 2"/>
          <p:cNvSpPr>
            <a:spLocks noGrp="1"/>
          </p:cNvSpPr>
          <p:nvPr>
            <p:ph idx="1"/>
          </p:nvPr>
        </p:nvSpPr>
        <p:spPr>
          <a:xfrm>
            <a:off x="893460" y="2276873"/>
            <a:ext cx="9451013" cy="1944216"/>
          </a:xfrm>
        </p:spPr>
        <p:txBody>
          <a:bodyPr>
            <a:normAutofit/>
          </a:bodyPr>
          <a:lstStyle/>
          <a:p>
            <a:r>
              <a:rPr lang="en-US" sz="1400" dirty="0" err="1"/>
              <a:t>RedisInsight</a:t>
            </a:r>
            <a:endParaRPr lang="en-US" sz="1400" dirty="0"/>
          </a:p>
          <a:p>
            <a:pPr lvl="1"/>
            <a:r>
              <a:rPr lang="en-US" dirty="0">
                <a:hlinkClick r:id="rId2"/>
              </a:rPr>
              <a:t>https://redis.com/redis-enterprise/redis-insight/</a:t>
            </a:r>
            <a:endParaRPr lang="en-US" dirty="0"/>
          </a:p>
          <a:p>
            <a:r>
              <a:rPr lang="ru-RU" dirty="0"/>
              <a:t>официальный бесплатный GUI для работы с Redis </a:t>
            </a:r>
            <a:endParaRPr lang="en-US" dirty="0"/>
          </a:p>
          <a:p>
            <a:r>
              <a:rPr lang="ru-RU" dirty="0"/>
              <a:t>отлично подходит для образовательных целей </a:t>
            </a:r>
            <a:endParaRPr lang="en-US" dirty="0"/>
          </a:p>
          <a:p>
            <a:r>
              <a:rPr lang="ru-RU" dirty="0"/>
              <a:t>работает в браузере</a:t>
            </a:r>
          </a:p>
        </p:txBody>
      </p:sp>
      <p:pic>
        <p:nvPicPr>
          <p:cNvPr id="5" name="Рисунок 4"/>
          <p:cNvPicPr>
            <a:picLocks noChangeAspect="1"/>
          </p:cNvPicPr>
          <p:nvPr/>
        </p:nvPicPr>
        <p:blipFill>
          <a:blip r:embed="rId3"/>
          <a:stretch>
            <a:fillRect/>
          </a:stretch>
        </p:blipFill>
        <p:spPr>
          <a:xfrm>
            <a:off x="2653216" y="4221089"/>
            <a:ext cx="6222270" cy="2549778"/>
          </a:xfrm>
          <a:prstGeom prst="rect">
            <a:avLst/>
          </a:prstGeom>
        </p:spPr>
      </p:pic>
    </p:spTree>
    <p:extLst>
      <p:ext uri="{BB962C8B-B14F-4D97-AF65-F5344CB8AC3E}">
        <p14:creationId xmlns:p14="http://schemas.microsoft.com/office/powerpoint/2010/main" val="2295033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2"/>
          <p:cNvSpPr/>
          <p:nvPr/>
        </p:nvSpPr>
        <p:spPr>
          <a:xfrm>
            <a:off x="4184516" y="2587557"/>
            <a:ext cx="3959158" cy="3959158"/>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Овал 3"/>
          <p:cNvSpPr/>
          <p:nvPr/>
        </p:nvSpPr>
        <p:spPr>
          <a:xfrm>
            <a:off x="4578485" y="2436778"/>
            <a:ext cx="992222" cy="9922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p:cNvSpPr/>
          <p:nvPr/>
        </p:nvSpPr>
        <p:spPr>
          <a:xfrm>
            <a:off x="6958519" y="2355714"/>
            <a:ext cx="992222" cy="9922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p:cNvSpPr/>
          <p:nvPr/>
        </p:nvSpPr>
        <p:spPr>
          <a:xfrm>
            <a:off x="7821039" y="4035356"/>
            <a:ext cx="992222" cy="9922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Овал 7"/>
          <p:cNvSpPr/>
          <p:nvPr/>
        </p:nvSpPr>
        <p:spPr>
          <a:xfrm>
            <a:off x="6922852" y="5676088"/>
            <a:ext cx="992222" cy="9922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p:cNvSpPr/>
          <p:nvPr/>
        </p:nvSpPr>
        <p:spPr>
          <a:xfrm>
            <a:off x="4594699" y="5672846"/>
            <a:ext cx="992222" cy="9922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p:cNvSpPr/>
          <p:nvPr/>
        </p:nvSpPr>
        <p:spPr>
          <a:xfrm>
            <a:off x="3667329" y="4054812"/>
            <a:ext cx="992222" cy="9922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294" name="Рисунок 12293"/>
          <p:cNvPicPr>
            <a:picLocks noChangeAspect="1"/>
          </p:cNvPicPr>
          <p:nvPr/>
        </p:nvPicPr>
        <p:blipFill>
          <a:blip r:embed="rId2"/>
          <a:stretch>
            <a:fillRect/>
          </a:stretch>
        </p:blipFill>
        <p:spPr>
          <a:xfrm>
            <a:off x="3929959" y="2396307"/>
            <a:ext cx="4679864" cy="4043403"/>
          </a:xfrm>
          <a:prstGeom prst="rect">
            <a:avLst/>
          </a:prstGeom>
        </p:spPr>
      </p:pic>
      <p:sp>
        <p:nvSpPr>
          <p:cNvPr id="2" name="Заголовок 1"/>
          <p:cNvSpPr>
            <a:spLocks noGrp="1"/>
          </p:cNvSpPr>
          <p:nvPr>
            <p:ph type="title"/>
          </p:nvPr>
        </p:nvSpPr>
        <p:spPr/>
        <p:txBody>
          <a:bodyPr/>
          <a:lstStyle/>
          <a:p>
            <a:r>
              <a:rPr lang="ru-RU" dirty="0"/>
              <a:t>Особенности </a:t>
            </a:r>
            <a:r>
              <a:rPr lang="en-US" dirty="0" err="1"/>
              <a:t>Redis</a:t>
            </a:r>
            <a:endParaRPr lang="ru-RU" dirty="0"/>
          </a:p>
        </p:txBody>
      </p:sp>
      <p:cxnSp>
        <p:nvCxnSpPr>
          <p:cNvPr id="11" name="Прямая соединительная линия 10"/>
          <p:cNvCxnSpPr>
            <a:endCxn id="6" idx="3"/>
          </p:cNvCxnSpPr>
          <p:nvPr/>
        </p:nvCxnSpPr>
        <p:spPr>
          <a:xfrm flipV="1">
            <a:off x="5356699" y="3202629"/>
            <a:ext cx="1747129" cy="253669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a:stCxn id="6" idx="3"/>
            <a:endCxn id="8" idx="1"/>
          </p:cNvCxnSpPr>
          <p:nvPr/>
        </p:nvCxnSpPr>
        <p:spPr>
          <a:xfrm flipH="1">
            <a:off x="7068161" y="3202628"/>
            <a:ext cx="35667" cy="261876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a:stCxn id="10" idx="6"/>
            <a:endCxn id="8" idx="1"/>
          </p:cNvCxnSpPr>
          <p:nvPr/>
        </p:nvCxnSpPr>
        <p:spPr>
          <a:xfrm>
            <a:off x="4659552" y="4550924"/>
            <a:ext cx="2408609" cy="127047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a:endCxn id="6" idx="3"/>
          </p:cNvCxnSpPr>
          <p:nvPr/>
        </p:nvCxnSpPr>
        <p:spPr>
          <a:xfrm flipV="1">
            <a:off x="4676173" y="3202629"/>
            <a:ext cx="2427655" cy="135393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a:stCxn id="4" idx="5"/>
            <a:endCxn id="8" idx="1"/>
          </p:cNvCxnSpPr>
          <p:nvPr/>
        </p:nvCxnSpPr>
        <p:spPr>
          <a:xfrm>
            <a:off x="5425400" y="3283692"/>
            <a:ext cx="1642761" cy="253770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a:stCxn id="4" idx="5"/>
          </p:cNvCxnSpPr>
          <p:nvPr/>
        </p:nvCxnSpPr>
        <p:spPr>
          <a:xfrm flipH="1">
            <a:off x="5351363" y="3283693"/>
            <a:ext cx="74037" cy="245735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a:endCxn id="7" idx="2"/>
          </p:cNvCxnSpPr>
          <p:nvPr/>
        </p:nvCxnSpPr>
        <p:spPr>
          <a:xfrm>
            <a:off x="5444247" y="3297677"/>
            <a:ext cx="2376792" cy="123379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a:stCxn id="7" idx="2"/>
            <a:endCxn id="10" idx="6"/>
          </p:cNvCxnSpPr>
          <p:nvPr/>
        </p:nvCxnSpPr>
        <p:spPr>
          <a:xfrm flipH="1">
            <a:off x="4659551" y="4531467"/>
            <a:ext cx="3161488" cy="194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a:endCxn id="7" idx="2"/>
          </p:cNvCxnSpPr>
          <p:nvPr/>
        </p:nvCxnSpPr>
        <p:spPr>
          <a:xfrm flipV="1">
            <a:off x="5327515" y="4531467"/>
            <a:ext cx="2493524" cy="121758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2293" name="TextBox 12292"/>
          <p:cNvSpPr txBox="1"/>
          <p:nvPr/>
        </p:nvSpPr>
        <p:spPr>
          <a:xfrm>
            <a:off x="2146570" y="4348264"/>
            <a:ext cx="1518364" cy="307777"/>
          </a:xfrm>
          <a:prstGeom prst="rect">
            <a:avLst/>
          </a:prstGeom>
          <a:noFill/>
        </p:spPr>
        <p:txBody>
          <a:bodyPr wrap="none" rtlCol="0">
            <a:spAutoFit/>
          </a:bodyPr>
          <a:lstStyle/>
          <a:p>
            <a:r>
              <a:rPr lang="en-US" sz="1400" dirty="0" err="1"/>
              <a:t>RedisTimeSeries</a:t>
            </a:r>
            <a:endParaRPr lang="ru-RU" sz="1400" dirty="0"/>
          </a:p>
        </p:txBody>
      </p:sp>
      <p:sp>
        <p:nvSpPr>
          <p:cNvPr id="38" name="TextBox 37"/>
          <p:cNvSpPr txBox="1"/>
          <p:nvPr/>
        </p:nvSpPr>
        <p:spPr>
          <a:xfrm>
            <a:off x="3631660" y="6096000"/>
            <a:ext cx="854721" cy="307777"/>
          </a:xfrm>
          <a:prstGeom prst="rect">
            <a:avLst/>
          </a:prstGeom>
          <a:noFill/>
        </p:spPr>
        <p:txBody>
          <a:bodyPr wrap="none" rtlCol="0">
            <a:spAutoFit/>
          </a:bodyPr>
          <a:lstStyle/>
          <a:p>
            <a:r>
              <a:rPr lang="en-US" sz="1400" dirty="0" err="1"/>
              <a:t>RedisAL</a:t>
            </a:r>
            <a:endParaRPr lang="ru-RU" sz="1400" dirty="0"/>
          </a:p>
        </p:txBody>
      </p:sp>
      <p:sp>
        <p:nvSpPr>
          <p:cNvPr id="40" name="TextBox 39"/>
          <p:cNvSpPr txBox="1"/>
          <p:nvPr/>
        </p:nvSpPr>
        <p:spPr>
          <a:xfrm>
            <a:off x="7963711" y="6021421"/>
            <a:ext cx="1103187" cy="307777"/>
          </a:xfrm>
          <a:prstGeom prst="rect">
            <a:avLst/>
          </a:prstGeom>
          <a:noFill/>
        </p:spPr>
        <p:txBody>
          <a:bodyPr wrap="none" rtlCol="0">
            <a:spAutoFit/>
          </a:bodyPr>
          <a:lstStyle/>
          <a:p>
            <a:r>
              <a:rPr lang="en-US" sz="1400" dirty="0" err="1"/>
              <a:t>RedisJSON</a:t>
            </a:r>
            <a:endParaRPr lang="ru-RU" sz="1400" dirty="0"/>
          </a:p>
        </p:txBody>
      </p:sp>
      <p:sp>
        <p:nvSpPr>
          <p:cNvPr id="41" name="TextBox 40"/>
          <p:cNvSpPr txBox="1"/>
          <p:nvPr/>
        </p:nvSpPr>
        <p:spPr>
          <a:xfrm>
            <a:off x="8894322" y="4393659"/>
            <a:ext cx="1178528" cy="307777"/>
          </a:xfrm>
          <a:prstGeom prst="rect">
            <a:avLst/>
          </a:prstGeom>
          <a:noFill/>
        </p:spPr>
        <p:txBody>
          <a:bodyPr wrap="none" rtlCol="0">
            <a:spAutoFit/>
          </a:bodyPr>
          <a:lstStyle/>
          <a:p>
            <a:r>
              <a:rPr lang="en-US" sz="1400" dirty="0" err="1"/>
              <a:t>RedisBloom</a:t>
            </a:r>
            <a:endParaRPr lang="ru-RU" sz="1400" dirty="0"/>
          </a:p>
        </p:txBody>
      </p:sp>
      <p:sp>
        <p:nvSpPr>
          <p:cNvPr id="42" name="TextBox 41"/>
          <p:cNvSpPr txBox="1"/>
          <p:nvPr/>
        </p:nvSpPr>
        <p:spPr>
          <a:xfrm>
            <a:off x="7976680" y="2697804"/>
            <a:ext cx="1204176" cy="307777"/>
          </a:xfrm>
          <a:prstGeom prst="rect">
            <a:avLst/>
          </a:prstGeom>
          <a:noFill/>
        </p:spPr>
        <p:txBody>
          <a:bodyPr wrap="none" rtlCol="0">
            <a:spAutoFit/>
          </a:bodyPr>
          <a:lstStyle/>
          <a:p>
            <a:r>
              <a:rPr lang="en-US" sz="1400" dirty="0" err="1"/>
              <a:t>RedisGraph</a:t>
            </a:r>
            <a:endParaRPr lang="ru-RU" sz="1400" dirty="0"/>
          </a:p>
        </p:txBody>
      </p:sp>
      <p:pic>
        <p:nvPicPr>
          <p:cNvPr id="12295" name="Рисунок 12294"/>
          <p:cNvPicPr>
            <a:picLocks noChangeAspect="1"/>
          </p:cNvPicPr>
          <p:nvPr/>
        </p:nvPicPr>
        <p:blipFill>
          <a:blip r:embed="rId3"/>
          <a:stretch>
            <a:fillRect/>
          </a:stretch>
        </p:blipFill>
        <p:spPr>
          <a:xfrm>
            <a:off x="5719605" y="4166404"/>
            <a:ext cx="1012500" cy="877500"/>
          </a:xfrm>
          <a:prstGeom prst="rect">
            <a:avLst/>
          </a:prstGeom>
        </p:spPr>
      </p:pic>
      <p:sp>
        <p:nvSpPr>
          <p:cNvPr id="45" name="TextBox 44"/>
          <p:cNvSpPr txBox="1"/>
          <p:nvPr/>
        </p:nvSpPr>
        <p:spPr>
          <a:xfrm>
            <a:off x="3398195" y="2701180"/>
            <a:ext cx="1178528" cy="307777"/>
          </a:xfrm>
          <a:prstGeom prst="rect">
            <a:avLst/>
          </a:prstGeom>
          <a:noFill/>
        </p:spPr>
        <p:txBody>
          <a:bodyPr wrap="none" rtlCol="0">
            <a:spAutoFit/>
          </a:bodyPr>
          <a:lstStyle/>
          <a:p>
            <a:r>
              <a:rPr lang="en-US" sz="1400" dirty="0" err="1"/>
              <a:t>RediSearch</a:t>
            </a:r>
            <a:endParaRPr lang="ru-RU" sz="1400" dirty="0"/>
          </a:p>
        </p:txBody>
      </p:sp>
    </p:spTree>
    <p:extLst>
      <p:ext uri="{BB962C8B-B14F-4D97-AF65-F5344CB8AC3E}">
        <p14:creationId xmlns:p14="http://schemas.microsoft.com/office/powerpoint/2010/main" val="1174590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01F9E9-76A8-5EA7-C0D3-282D49FE4462}"/>
              </a:ext>
            </a:extLst>
          </p:cNvPr>
          <p:cNvSpPr>
            <a:spLocks noGrp="1"/>
          </p:cNvSpPr>
          <p:nvPr>
            <p:ph type="title"/>
          </p:nvPr>
        </p:nvSpPr>
        <p:spPr/>
        <p:txBody>
          <a:bodyPr/>
          <a:lstStyle/>
          <a:p>
            <a:r>
              <a:rPr lang="ru-RU" dirty="0"/>
              <a:t>«Мода»</a:t>
            </a:r>
          </a:p>
        </p:txBody>
      </p:sp>
      <p:pic>
        <p:nvPicPr>
          <p:cNvPr id="5" name="Объект 4">
            <a:extLst>
              <a:ext uri="{FF2B5EF4-FFF2-40B4-BE49-F238E27FC236}">
                <a16:creationId xmlns:a16="http://schemas.microsoft.com/office/drawing/2014/main" id="{64FE2FF3-8BA1-33DE-4BFC-79443BF0CEA5}"/>
              </a:ext>
            </a:extLst>
          </p:cNvPr>
          <p:cNvPicPr>
            <a:picLocks noGrp="1" noChangeAspect="1"/>
          </p:cNvPicPr>
          <p:nvPr>
            <p:ph idx="1"/>
          </p:nvPr>
        </p:nvPicPr>
        <p:blipFill>
          <a:blip r:embed="rId2"/>
          <a:stretch>
            <a:fillRect/>
          </a:stretch>
        </p:blipFill>
        <p:spPr>
          <a:xfrm>
            <a:off x="928361" y="2228417"/>
            <a:ext cx="9744292" cy="4465397"/>
          </a:xfrm>
        </p:spPr>
      </p:pic>
    </p:spTree>
    <p:extLst>
      <p:ext uri="{BB962C8B-B14F-4D97-AF65-F5344CB8AC3E}">
        <p14:creationId xmlns:p14="http://schemas.microsoft.com/office/powerpoint/2010/main" val="4149015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Особенности </a:t>
            </a:r>
            <a:r>
              <a:rPr lang="en-US" dirty="0" err="1"/>
              <a:t>Redis</a:t>
            </a:r>
            <a:endParaRPr lang="ru-RU" dirty="0"/>
          </a:p>
        </p:txBody>
      </p:sp>
      <p:sp>
        <p:nvSpPr>
          <p:cNvPr id="3" name="Объект 2"/>
          <p:cNvSpPr>
            <a:spLocks noGrp="1"/>
          </p:cNvSpPr>
          <p:nvPr>
            <p:ph idx="1"/>
          </p:nvPr>
        </p:nvSpPr>
        <p:spPr>
          <a:xfrm>
            <a:off x="1295027" y="2489202"/>
            <a:ext cx="10173364" cy="4180159"/>
          </a:xfrm>
        </p:spPr>
        <p:txBody>
          <a:bodyPr>
            <a:normAutofit/>
          </a:bodyPr>
          <a:lstStyle/>
          <a:p>
            <a:r>
              <a:rPr lang="ru-RU" sz="2400" dirty="0"/>
              <a:t>Redis — это не только база данных </a:t>
            </a:r>
            <a:endParaRPr lang="en-US" sz="2400" dirty="0"/>
          </a:p>
          <a:p>
            <a:endParaRPr lang="en-US" sz="2400" dirty="0"/>
          </a:p>
          <a:p>
            <a:r>
              <a:rPr lang="ru-RU" sz="2400" dirty="0"/>
              <a:t>Redis — это сервер структур данных, т.е. что-то вроде "внешнего ОЗУ" для приложения </a:t>
            </a:r>
            <a:endParaRPr lang="en-US" sz="2400" dirty="0"/>
          </a:p>
          <a:p>
            <a:endParaRPr lang="en-US" sz="2400" dirty="0"/>
          </a:p>
          <a:p>
            <a:r>
              <a:rPr lang="ru-RU" sz="2400" dirty="0"/>
              <a:t>его основная "фишка" — это возможность выполнять типовые операции, которые обычно реализуют на клиенте</a:t>
            </a:r>
          </a:p>
        </p:txBody>
      </p:sp>
    </p:spTree>
    <p:extLst>
      <p:ext uri="{BB962C8B-B14F-4D97-AF65-F5344CB8AC3E}">
        <p14:creationId xmlns:p14="http://schemas.microsoft.com/office/powerpoint/2010/main" val="1755625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effectLst/>
              </a:rPr>
              <a:t>Основные тезисы</a:t>
            </a:r>
            <a:endParaRPr lang="ru-RU" dirty="0"/>
          </a:p>
        </p:txBody>
      </p:sp>
      <p:sp>
        <p:nvSpPr>
          <p:cNvPr id="3" name="Объект 2"/>
          <p:cNvSpPr>
            <a:spLocks noGrp="1"/>
          </p:cNvSpPr>
          <p:nvPr>
            <p:ph idx="1"/>
          </p:nvPr>
        </p:nvSpPr>
        <p:spPr>
          <a:xfrm>
            <a:off x="1039390" y="2348880"/>
            <a:ext cx="8841074" cy="4248472"/>
          </a:xfrm>
        </p:spPr>
        <p:txBody>
          <a:bodyPr>
            <a:normAutofit/>
          </a:bodyPr>
          <a:lstStyle/>
          <a:p>
            <a:pPr>
              <a:spcBef>
                <a:spcPts val="3000"/>
              </a:spcBef>
            </a:pPr>
            <a:r>
              <a:rPr lang="ru-RU" sz="2800" dirty="0"/>
              <a:t>БД «ключ-значение».</a:t>
            </a:r>
            <a:endParaRPr lang="en-US" sz="2800" dirty="0"/>
          </a:p>
          <a:p>
            <a:pPr lvl="1">
              <a:spcBef>
                <a:spcPts val="3000"/>
              </a:spcBef>
            </a:pPr>
            <a:r>
              <a:rPr lang="en-US" sz="2400" dirty="0" err="1"/>
              <a:t>Riak</a:t>
            </a:r>
            <a:r>
              <a:rPr lang="en-US" sz="2400" dirty="0"/>
              <a:t>. </a:t>
            </a:r>
            <a:r>
              <a:rPr lang="ru-RU" sz="2400" dirty="0"/>
              <a:t>История развития. </a:t>
            </a:r>
            <a:endParaRPr lang="en-US" sz="2400" dirty="0"/>
          </a:p>
          <a:p>
            <a:pPr lvl="1">
              <a:spcBef>
                <a:spcPts val="3000"/>
              </a:spcBef>
            </a:pPr>
            <a:r>
              <a:rPr lang="en-US" sz="2400" dirty="0" err="1"/>
              <a:t>etcd</a:t>
            </a:r>
            <a:r>
              <a:rPr lang="en-US" sz="2400" dirty="0"/>
              <a:t>. </a:t>
            </a:r>
            <a:r>
              <a:rPr lang="ru-RU" sz="2400" dirty="0"/>
              <a:t>История развития.</a:t>
            </a:r>
          </a:p>
          <a:p>
            <a:pPr lvl="1">
              <a:spcBef>
                <a:spcPts val="3000"/>
              </a:spcBef>
            </a:pPr>
            <a:r>
              <a:rPr lang="en-US" sz="2400" dirty="0" err="1"/>
              <a:t>Tarantool</a:t>
            </a:r>
            <a:r>
              <a:rPr lang="en-US" sz="2400" dirty="0"/>
              <a:t>. </a:t>
            </a:r>
            <a:r>
              <a:rPr lang="ru-RU" sz="2400" dirty="0"/>
              <a:t>История развития. </a:t>
            </a:r>
          </a:p>
          <a:p>
            <a:pPr lvl="1">
              <a:spcBef>
                <a:spcPts val="3000"/>
              </a:spcBef>
            </a:pPr>
            <a:r>
              <a:rPr lang="en-US" sz="2400" dirty="0" err="1"/>
              <a:t>Redis</a:t>
            </a:r>
            <a:r>
              <a:rPr lang="en-US" sz="2400" dirty="0"/>
              <a:t>. </a:t>
            </a:r>
            <a:r>
              <a:rPr lang="ru-RU" sz="2400" dirty="0"/>
              <a:t>История развития. Примеры работы. </a:t>
            </a:r>
            <a:endParaRPr lang="en-US" sz="2400" dirty="0"/>
          </a:p>
        </p:txBody>
      </p:sp>
    </p:spTree>
    <p:extLst>
      <p:ext uri="{BB962C8B-B14F-4D97-AF65-F5344CB8AC3E}">
        <p14:creationId xmlns:p14="http://schemas.microsoft.com/office/powerpoint/2010/main" val="1190569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49447" y="927100"/>
            <a:ext cx="7798881" cy="709865"/>
          </a:xfrm>
        </p:spPr>
        <p:txBody>
          <a:bodyPr>
            <a:noAutofit/>
          </a:bodyPr>
          <a:lstStyle/>
          <a:p>
            <a:r>
              <a:rPr lang="ru-RU" sz="3600" dirty="0"/>
              <a:t>Все данные хранятся в ОЗУ</a:t>
            </a:r>
          </a:p>
        </p:txBody>
      </p:sp>
      <p:sp>
        <p:nvSpPr>
          <p:cNvPr id="3" name="Объект 2"/>
          <p:cNvSpPr>
            <a:spLocks noGrp="1"/>
          </p:cNvSpPr>
          <p:nvPr>
            <p:ph idx="1"/>
          </p:nvPr>
        </p:nvSpPr>
        <p:spPr>
          <a:xfrm>
            <a:off x="1249447" y="2489202"/>
            <a:ext cx="8590969" cy="4108151"/>
          </a:xfrm>
        </p:spPr>
        <p:txBody>
          <a:bodyPr>
            <a:normAutofit lnSpcReduction="10000"/>
          </a:bodyPr>
          <a:lstStyle/>
          <a:p>
            <a:pPr>
              <a:lnSpc>
                <a:spcPct val="150000"/>
              </a:lnSpc>
              <a:spcBef>
                <a:spcPts val="2400"/>
              </a:spcBef>
            </a:pPr>
            <a:r>
              <a:rPr lang="ru-RU" sz="2400" dirty="0"/>
              <a:t>Плюсы: </a:t>
            </a:r>
          </a:p>
          <a:p>
            <a:pPr lvl="1">
              <a:lnSpc>
                <a:spcPct val="150000"/>
              </a:lnSpc>
              <a:spcBef>
                <a:spcPts val="2400"/>
              </a:spcBef>
            </a:pPr>
            <a:r>
              <a:rPr lang="ru-RU" sz="2000" dirty="0"/>
              <a:t>максимальная производительность </a:t>
            </a:r>
          </a:p>
          <a:p>
            <a:pPr>
              <a:lnSpc>
                <a:spcPct val="150000"/>
              </a:lnSpc>
              <a:spcBef>
                <a:spcPts val="2400"/>
              </a:spcBef>
            </a:pPr>
            <a:r>
              <a:rPr lang="ru-RU" sz="2400" dirty="0"/>
              <a:t>Минусы: </a:t>
            </a:r>
          </a:p>
          <a:p>
            <a:pPr lvl="1">
              <a:lnSpc>
                <a:spcPct val="150000"/>
              </a:lnSpc>
              <a:spcBef>
                <a:spcPts val="2400"/>
              </a:spcBef>
            </a:pPr>
            <a:r>
              <a:rPr lang="ru-RU" sz="2000" dirty="0"/>
              <a:t>при отказе сервера теряются все данные</a:t>
            </a:r>
          </a:p>
          <a:p>
            <a:pPr lvl="1">
              <a:lnSpc>
                <a:spcPct val="150000"/>
              </a:lnSpc>
              <a:spcBef>
                <a:spcPts val="2400"/>
              </a:spcBef>
            </a:pPr>
            <a:r>
              <a:rPr lang="ru-RU" sz="2000" dirty="0"/>
              <a:t>объём ОЗУ на сервере намного меньше, чем объём дисков </a:t>
            </a:r>
          </a:p>
        </p:txBody>
      </p:sp>
    </p:spTree>
    <p:extLst>
      <p:ext uri="{BB962C8B-B14F-4D97-AF65-F5344CB8AC3E}">
        <p14:creationId xmlns:p14="http://schemas.microsoft.com/office/powerpoint/2010/main" val="3960858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4E1F89-B0E7-A928-DA01-8FACB5EA67E0}"/>
              </a:ext>
            </a:extLst>
          </p:cNvPr>
          <p:cNvSpPr>
            <a:spLocks noGrp="1"/>
          </p:cNvSpPr>
          <p:nvPr>
            <p:ph type="title"/>
          </p:nvPr>
        </p:nvSpPr>
        <p:spPr/>
        <p:txBody>
          <a:bodyPr/>
          <a:lstStyle/>
          <a:p>
            <a:r>
              <a:rPr lang="ru-RU" spc="-1" dirty="0">
                <a:solidFill>
                  <a:srgbClr val="FFFFFF"/>
                </a:solidFill>
                <a:latin typeface="Century Gothic"/>
              </a:rPr>
              <a:t>Хранилище “ключ-значение”</a:t>
            </a:r>
            <a:endParaRPr lang="ru-RU" dirty="0"/>
          </a:p>
        </p:txBody>
      </p:sp>
      <p:sp>
        <p:nvSpPr>
          <p:cNvPr id="3" name="Объект 2">
            <a:extLst>
              <a:ext uri="{FF2B5EF4-FFF2-40B4-BE49-F238E27FC236}">
                <a16:creationId xmlns:a16="http://schemas.microsoft.com/office/drawing/2014/main" id="{235792F7-0A66-BA3E-0D33-6B3123E2CBE4}"/>
              </a:ext>
            </a:extLst>
          </p:cNvPr>
          <p:cNvSpPr>
            <a:spLocks noGrp="1"/>
          </p:cNvSpPr>
          <p:nvPr>
            <p:ph idx="1"/>
          </p:nvPr>
        </p:nvSpPr>
        <p:spPr>
          <a:xfrm>
            <a:off x="1228506" y="2489202"/>
            <a:ext cx="9632611" cy="4123139"/>
          </a:xfrm>
        </p:spPr>
        <p:txBody>
          <a:bodyPr>
            <a:normAutofit/>
          </a:bodyPr>
          <a:lstStyle/>
          <a:p>
            <a:pPr marL="343080" indent="-343080">
              <a:lnSpc>
                <a:spcPct val="150000"/>
              </a:lnSpc>
              <a:spcBef>
                <a:spcPts val="2401"/>
              </a:spcBef>
              <a:buClr>
                <a:srgbClr val="B01513"/>
              </a:buClr>
            </a:pPr>
            <a:r>
              <a:rPr lang="ru-RU" sz="2400" spc="-1" dirty="0">
                <a:solidFill>
                  <a:srgbClr val="404040"/>
                </a:solidFill>
                <a:latin typeface="Century Gothic"/>
              </a:rPr>
              <a:t>Плюсы: </a:t>
            </a:r>
            <a:endParaRPr lang="ru-RU" sz="2400" spc="-1" dirty="0">
              <a:latin typeface="Arial"/>
            </a:endParaRPr>
          </a:p>
          <a:p>
            <a:pPr marL="685980" lvl="1" indent="-343080">
              <a:lnSpc>
                <a:spcPct val="150000"/>
              </a:lnSpc>
              <a:spcBef>
                <a:spcPts val="2401"/>
              </a:spcBef>
              <a:buClr>
                <a:srgbClr val="B01513"/>
              </a:buClr>
            </a:pPr>
            <a:r>
              <a:rPr lang="ru-RU" sz="1800" spc="-1" dirty="0">
                <a:solidFill>
                  <a:srgbClr val="404040"/>
                </a:solidFill>
                <a:latin typeface="Century Gothic"/>
              </a:rPr>
              <a:t>Практические все операции выполняются за О(1)</a:t>
            </a:r>
          </a:p>
          <a:p>
            <a:pPr marL="343080" indent="-343080">
              <a:lnSpc>
                <a:spcPct val="150000"/>
              </a:lnSpc>
              <a:spcBef>
                <a:spcPts val="2401"/>
              </a:spcBef>
              <a:buClr>
                <a:srgbClr val="B01513"/>
              </a:buClr>
              <a:tabLst>
                <a:tab pos="0" algn="l"/>
              </a:tabLst>
            </a:pPr>
            <a:r>
              <a:rPr lang="ru-RU" sz="2400" spc="-1" dirty="0">
                <a:solidFill>
                  <a:srgbClr val="404040"/>
                </a:solidFill>
                <a:latin typeface="Century Gothic"/>
              </a:rPr>
              <a:t>Минусы: </a:t>
            </a:r>
            <a:endParaRPr lang="ru-RU" sz="2400" spc="-1" dirty="0">
              <a:latin typeface="Arial"/>
            </a:endParaRPr>
          </a:p>
          <a:p>
            <a:pPr marL="685980" lvl="1" indent="-343080">
              <a:lnSpc>
                <a:spcPct val="150000"/>
              </a:lnSpc>
              <a:spcBef>
                <a:spcPts val="2401"/>
              </a:spcBef>
              <a:buClr>
                <a:srgbClr val="B01513"/>
              </a:buClr>
              <a:tabLst>
                <a:tab pos="0" algn="l"/>
              </a:tabLst>
            </a:pPr>
            <a:r>
              <a:rPr lang="ru-RU" sz="1800" spc="-1" dirty="0">
                <a:solidFill>
                  <a:srgbClr val="404040"/>
                </a:solidFill>
                <a:latin typeface="Century Gothic"/>
                <a:ea typeface="Microsoft YaHei"/>
              </a:rPr>
              <a:t>В версии «из коробки» нет поиска, индексов, внешних ключей...</a:t>
            </a:r>
            <a:endParaRPr lang="ru-RU" sz="1800" spc="-1" dirty="0">
              <a:latin typeface="Arial"/>
            </a:endParaRPr>
          </a:p>
          <a:p>
            <a:pPr marL="343080" indent="-343080">
              <a:lnSpc>
                <a:spcPct val="150000"/>
              </a:lnSpc>
              <a:spcBef>
                <a:spcPts val="2401"/>
              </a:spcBef>
              <a:buClr>
                <a:srgbClr val="B01513"/>
              </a:buClr>
            </a:pPr>
            <a:endParaRPr lang="ru-RU" dirty="0"/>
          </a:p>
        </p:txBody>
      </p:sp>
    </p:spTree>
    <p:extLst>
      <p:ext uri="{BB962C8B-B14F-4D97-AF65-F5344CB8AC3E}">
        <p14:creationId xmlns:p14="http://schemas.microsoft.com/office/powerpoint/2010/main" val="608092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Однопоточность</a:t>
            </a:r>
            <a:endParaRPr lang="ru-RU" dirty="0"/>
          </a:p>
        </p:txBody>
      </p:sp>
      <p:sp>
        <p:nvSpPr>
          <p:cNvPr id="3" name="Объект 2"/>
          <p:cNvSpPr>
            <a:spLocks noGrp="1"/>
          </p:cNvSpPr>
          <p:nvPr>
            <p:ph idx="1"/>
          </p:nvPr>
        </p:nvSpPr>
        <p:spPr>
          <a:xfrm>
            <a:off x="1295027" y="2489202"/>
            <a:ext cx="8761413" cy="4108151"/>
          </a:xfrm>
        </p:spPr>
        <p:txBody>
          <a:bodyPr>
            <a:noAutofit/>
          </a:bodyPr>
          <a:lstStyle/>
          <a:p>
            <a:pPr>
              <a:lnSpc>
                <a:spcPct val="150000"/>
              </a:lnSpc>
              <a:spcBef>
                <a:spcPts val="1800"/>
              </a:spcBef>
            </a:pPr>
            <a:r>
              <a:rPr lang="ru-RU" sz="2400" dirty="0"/>
              <a:t>Плюсы: </a:t>
            </a:r>
          </a:p>
          <a:p>
            <a:pPr lvl="1">
              <a:lnSpc>
                <a:spcPct val="150000"/>
              </a:lnSpc>
              <a:spcBef>
                <a:spcPts val="1800"/>
              </a:spcBef>
            </a:pPr>
            <a:r>
              <a:rPr lang="ru-RU" sz="2000" dirty="0"/>
              <a:t>отсутствие взаимных блокировок данных</a:t>
            </a:r>
          </a:p>
          <a:p>
            <a:pPr lvl="1">
              <a:lnSpc>
                <a:spcPct val="150000"/>
              </a:lnSpc>
              <a:spcBef>
                <a:spcPts val="1800"/>
              </a:spcBef>
            </a:pPr>
            <a:r>
              <a:rPr lang="ru-RU" sz="2000" dirty="0"/>
              <a:t>атомарность транзакций </a:t>
            </a:r>
          </a:p>
          <a:p>
            <a:pPr>
              <a:lnSpc>
                <a:spcPct val="150000"/>
              </a:lnSpc>
              <a:spcBef>
                <a:spcPts val="1800"/>
              </a:spcBef>
            </a:pPr>
            <a:r>
              <a:rPr lang="ru-RU" sz="2400" dirty="0"/>
              <a:t>Минусы:</a:t>
            </a:r>
          </a:p>
          <a:p>
            <a:pPr lvl="1">
              <a:lnSpc>
                <a:spcPct val="150000"/>
              </a:lnSpc>
              <a:spcBef>
                <a:spcPts val="1800"/>
              </a:spcBef>
            </a:pPr>
            <a:r>
              <a:rPr lang="ru-RU" sz="2000" dirty="0"/>
              <a:t>не используются преимущества многоядерных систем</a:t>
            </a:r>
          </a:p>
        </p:txBody>
      </p:sp>
    </p:spTree>
    <p:extLst>
      <p:ext uri="{BB962C8B-B14F-4D97-AF65-F5344CB8AC3E}">
        <p14:creationId xmlns:p14="http://schemas.microsoft.com/office/powerpoint/2010/main" val="363410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E56E11-99BC-EE30-57B5-362FE1BFD99F}"/>
              </a:ext>
            </a:extLst>
          </p:cNvPr>
          <p:cNvSpPr>
            <a:spLocks noGrp="1"/>
          </p:cNvSpPr>
          <p:nvPr>
            <p:ph type="title"/>
          </p:nvPr>
        </p:nvSpPr>
        <p:spPr/>
        <p:txBody>
          <a:bodyPr/>
          <a:lstStyle/>
          <a:p>
            <a:r>
              <a:rPr lang="ru-RU" dirty="0"/>
              <a:t>Но…</a:t>
            </a:r>
          </a:p>
        </p:txBody>
      </p:sp>
      <p:sp>
        <p:nvSpPr>
          <p:cNvPr id="3" name="Объект 2">
            <a:extLst>
              <a:ext uri="{FF2B5EF4-FFF2-40B4-BE49-F238E27FC236}">
                <a16:creationId xmlns:a16="http://schemas.microsoft.com/office/drawing/2014/main" id="{38208F45-7D25-13E5-05D1-58CE58B2AA4D}"/>
              </a:ext>
            </a:extLst>
          </p:cNvPr>
          <p:cNvSpPr>
            <a:spLocks noGrp="1"/>
          </p:cNvSpPr>
          <p:nvPr>
            <p:ph idx="1"/>
          </p:nvPr>
        </p:nvSpPr>
        <p:spPr>
          <a:xfrm>
            <a:off x="1396031" y="2489202"/>
            <a:ext cx="10428348" cy="4187893"/>
          </a:xfrm>
        </p:spPr>
        <p:txBody>
          <a:bodyPr>
            <a:normAutofit lnSpcReduction="10000"/>
          </a:bodyPr>
          <a:lstStyle/>
          <a:p>
            <a:pPr marL="0" indent="0" algn="ctr">
              <a:buNone/>
            </a:pPr>
            <a:r>
              <a:rPr lang="en-US" sz="2800" dirty="0"/>
              <a:t>What is the difference between concurrency and parallelism?</a:t>
            </a:r>
          </a:p>
          <a:p>
            <a:endParaRPr lang="en-US" b="1" dirty="0"/>
          </a:p>
          <a:p>
            <a:r>
              <a:rPr lang="en-US" b="1" dirty="0"/>
              <a:t>Concurrency</a:t>
            </a:r>
            <a:r>
              <a:rPr lang="en-US" dirty="0"/>
              <a:t> is when two or more tasks can start, run, and complete in overlapping time periods. It doesn't necessarily mean they'll ever both be running at the same instant. For example, multitasking on a single-core machine.</a:t>
            </a:r>
          </a:p>
          <a:p>
            <a:endParaRPr lang="en-US" dirty="0"/>
          </a:p>
          <a:p>
            <a:r>
              <a:rPr lang="en-US" b="1" dirty="0"/>
              <a:t>Parallelism </a:t>
            </a:r>
            <a:r>
              <a:rPr lang="en-US" dirty="0"/>
              <a:t>is when tasks literally run at the same time, e.g., on a multicore processor.</a:t>
            </a:r>
          </a:p>
          <a:p>
            <a:endParaRPr lang="en-US" dirty="0"/>
          </a:p>
          <a:p>
            <a:pPr fontAlgn="base"/>
            <a:r>
              <a:rPr lang="en-US" b="1" dirty="0"/>
              <a:t>Concurrency</a:t>
            </a:r>
            <a:r>
              <a:rPr lang="en-US" dirty="0"/>
              <a:t>: </a:t>
            </a:r>
            <a:r>
              <a:rPr lang="en-US" dirty="0" err="1"/>
              <a:t>Interruptability</a:t>
            </a:r>
            <a:endParaRPr lang="en-US" dirty="0"/>
          </a:p>
          <a:p>
            <a:pPr fontAlgn="base"/>
            <a:r>
              <a:rPr lang="en-US" b="1" dirty="0"/>
              <a:t>Parallelism</a:t>
            </a:r>
            <a:r>
              <a:rPr lang="en-US" dirty="0"/>
              <a:t>: </a:t>
            </a:r>
            <a:r>
              <a:rPr lang="en-US" dirty="0" err="1"/>
              <a:t>Independentability</a:t>
            </a:r>
            <a:endParaRPr lang="en-US" dirty="0"/>
          </a:p>
          <a:p>
            <a:endParaRPr lang="en-US" dirty="0"/>
          </a:p>
          <a:p>
            <a:endParaRPr lang="ru-RU" dirty="0"/>
          </a:p>
        </p:txBody>
      </p:sp>
    </p:spTree>
    <p:extLst>
      <p:ext uri="{BB962C8B-B14F-4D97-AF65-F5344CB8AC3E}">
        <p14:creationId xmlns:p14="http://schemas.microsoft.com/office/powerpoint/2010/main" val="222096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DA8779-5650-FD9D-0C81-42726F2E8229}"/>
              </a:ext>
            </a:extLst>
          </p:cNvPr>
          <p:cNvSpPr>
            <a:spLocks noGrp="1"/>
          </p:cNvSpPr>
          <p:nvPr>
            <p:ph type="title"/>
          </p:nvPr>
        </p:nvSpPr>
        <p:spPr/>
        <p:txBody>
          <a:bodyPr/>
          <a:lstStyle/>
          <a:p>
            <a:r>
              <a:rPr lang="ru-RU" dirty="0"/>
              <a:t>Итого с 6-ой версии </a:t>
            </a:r>
            <a:r>
              <a:rPr lang="en-US" dirty="0"/>
              <a:t>Redis…</a:t>
            </a:r>
            <a:endParaRPr lang="ru-RU" dirty="0"/>
          </a:p>
        </p:txBody>
      </p:sp>
      <p:pic>
        <p:nvPicPr>
          <p:cNvPr id="1028" name="Picture 4">
            <a:extLst>
              <a:ext uri="{FF2B5EF4-FFF2-40B4-BE49-F238E27FC236}">
                <a16:creationId xmlns:a16="http://schemas.microsoft.com/office/drawing/2014/main" id="{403EB6D7-D69D-57CA-2D7B-8FE096662E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1028" y="1772153"/>
            <a:ext cx="6393356" cy="4650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AE0A36-2BCF-E970-8E5E-861235CB0D5F}"/>
              </a:ext>
            </a:extLst>
          </p:cNvPr>
          <p:cNvSpPr txBox="1"/>
          <p:nvPr/>
        </p:nvSpPr>
        <p:spPr>
          <a:xfrm>
            <a:off x="1524001" y="6519446"/>
            <a:ext cx="9265701" cy="338554"/>
          </a:xfrm>
          <a:prstGeom prst="rect">
            <a:avLst/>
          </a:prstGeom>
          <a:noFill/>
        </p:spPr>
        <p:txBody>
          <a:bodyPr wrap="square">
            <a:spAutoFit/>
          </a:bodyPr>
          <a:lstStyle/>
          <a:p>
            <a:r>
              <a:rPr lang="ru-RU" sz="1600" dirty="0">
                <a:hlinkClick r:id="rId3"/>
              </a:rPr>
              <a:t>https://developpaper.com/redis-6-0-multithreading-performance-test-results-and-analysis/</a:t>
            </a:r>
            <a:r>
              <a:rPr lang="en-US" sz="1600" dirty="0"/>
              <a:t> </a:t>
            </a:r>
            <a:endParaRPr lang="ru-RU" sz="1600" dirty="0"/>
          </a:p>
        </p:txBody>
      </p:sp>
    </p:spTree>
    <p:extLst>
      <p:ext uri="{BB962C8B-B14F-4D97-AF65-F5344CB8AC3E}">
        <p14:creationId xmlns:p14="http://schemas.microsoft.com/office/powerpoint/2010/main" val="1678801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Хранилище «ключ-значение»</a:t>
            </a:r>
          </a:p>
        </p:txBody>
      </p:sp>
      <p:sp>
        <p:nvSpPr>
          <p:cNvPr id="3" name="Объект 2"/>
          <p:cNvSpPr>
            <a:spLocks noGrp="1"/>
          </p:cNvSpPr>
          <p:nvPr>
            <p:ph idx="1"/>
          </p:nvPr>
        </p:nvSpPr>
        <p:spPr>
          <a:xfrm>
            <a:off x="1420939" y="2489202"/>
            <a:ext cx="8563494" cy="4108151"/>
          </a:xfrm>
        </p:spPr>
        <p:txBody>
          <a:bodyPr>
            <a:normAutofit lnSpcReduction="10000"/>
          </a:bodyPr>
          <a:lstStyle/>
          <a:p>
            <a:pPr>
              <a:lnSpc>
                <a:spcPct val="150000"/>
              </a:lnSpc>
              <a:spcBef>
                <a:spcPts val="2400"/>
              </a:spcBef>
            </a:pPr>
            <a:r>
              <a:rPr lang="ru-RU" sz="2400" dirty="0"/>
              <a:t>Плюсы: </a:t>
            </a:r>
          </a:p>
          <a:p>
            <a:pPr lvl="1">
              <a:lnSpc>
                <a:spcPct val="150000"/>
              </a:lnSpc>
              <a:spcBef>
                <a:spcPts val="2400"/>
              </a:spcBef>
            </a:pPr>
            <a:r>
              <a:rPr lang="ru-RU" sz="2000" dirty="0"/>
              <a:t>практически все операции выполняются за О(1) </a:t>
            </a:r>
          </a:p>
          <a:p>
            <a:pPr>
              <a:lnSpc>
                <a:spcPct val="150000"/>
              </a:lnSpc>
              <a:spcBef>
                <a:spcPts val="2400"/>
              </a:spcBef>
            </a:pPr>
            <a:r>
              <a:rPr lang="ru-RU" sz="2400" dirty="0"/>
              <a:t>Минусы: </a:t>
            </a:r>
          </a:p>
          <a:p>
            <a:pPr lvl="1">
              <a:lnSpc>
                <a:spcPct val="150000"/>
              </a:lnSpc>
              <a:spcBef>
                <a:spcPts val="2400"/>
              </a:spcBef>
            </a:pPr>
            <a:r>
              <a:rPr lang="ru-RU" sz="2000" dirty="0"/>
              <a:t>в версии «из коробки» нет поиска, индексов, внешних ключей…</a:t>
            </a:r>
          </a:p>
          <a:p>
            <a:pPr lvl="1">
              <a:lnSpc>
                <a:spcPct val="150000"/>
              </a:lnSpc>
              <a:spcBef>
                <a:spcPts val="2400"/>
              </a:spcBef>
            </a:pPr>
            <a:r>
              <a:rPr lang="ru-RU" sz="2000" dirty="0"/>
              <a:t>нет возможности строить сложные запросы</a:t>
            </a:r>
          </a:p>
        </p:txBody>
      </p:sp>
    </p:spTree>
    <p:extLst>
      <p:ext uri="{BB962C8B-B14F-4D97-AF65-F5344CB8AC3E}">
        <p14:creationId xmlns:p14="http://schemas.microsoft.com/office/powerpoint/2010/main" val="1620080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Разнообразные типы данных</a:t>
            </a:r>
          </a:p>
        </p:txBody>
      </p:sp>
      <p:sp>
        <p:nvSpPr>
          <p:cNvPr id="3" name="Объект 2"/>
          <p:cNvSpPr>
            <a:spLocks noGrp="1"/>
          </p:cNvSpPr>
          <p:nvPr>
            <p:ph idx="1"/>
          </p:nvPr>
        </p:nvSpPr>
        <p:spPr>
          <a:xfrm>
            <a:off x="1315683" y="2489202"/>
            <a:ext cx="8668749" cy="4180159"/>
          </a:xfrm>
        </p:spPr>
        <p:txBody>
          <a:bodyPr>
            <a:normAutofit/>
          </a:bodyPr>
          <a:lstStyle/>
          <a:p>
            <a:pPr>
              <a:spcBef>
                <a:spcPts val="1800"/>
              </a:spcBef>
            </a:pPr>
            <a:r>
              <a:rPr lang="ru-RU" sz="2400" dirty="0"/>
              <a:t>строки</a:t>
            </a:r>
          </a:p>
          <a:p>
            <a:pPr>
              <a:spcBef>
                <a:spcPts val="1800"/>
              </a:spcBef>
            </a:pPr>
            <a:r>
              <a:rPr lang="ru-RU" sz="2400" dirty="0"/>
              <a:t>хэш-таблицы</a:t>
            </a:r>
          </a:p>
          <a:p>
            <a:pPr>
              <a:spcBef>
                <a:spcPts val="1800"/>
              </a:spcBef>
            </a:pPr>
            <a:r>
              <a:rPr lang="ru-RU" sz="2400" dirty="0"/>
              <a:t>списки</a:t>
            </a:r>
          </a:p>
          <a:p>
            <a:pPr>
              <a:spcBef>
                <a:spcPts val="1800"/>
              </a:spcBef>
            </a:pPr>
            <a:r>
              <a:rPr lang="ru-RU" sz="2400" dirty="0"/>
              <a:t>множества</a:t>
            </a:r>
          </a:p>
          <a:p>
            <a:pPr>
              <a:spcBef>
                <a:spcPts val="1800"/>
              </a:spcBef>
            </a:pPr>
            <a:r>
              <a:rPr lang="ru-RU" sz="2400" dirty="0"/>
              <a:t>упорядоченные множества</a:t>
            </a:r>
          </a:p>
          <a:p>
            <a:pPr>
              <a:spcBef>
                <a:spcPts val="1800"/>
              </a:spcBef>
            </a:pPr>
            <a:r>
              <a:rPr lang="ru-RU" sz="2400" dirty="0"/>
              <a:t>и т.д.</a:t>
            </a:r>
          </a:p>
        </p:txBody>
      </p:sp>
    </p:spTree>
    <p:extLst>
      <p:ext uri="{BB962C8B-B14F-4D97-AF65-F5344CB8AC3E}">
        <p14:creationId xmlns:p14="http://schemas.microsoft.com/office/powerpoint/2010/main" val="2460503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Мнение «</a:t>
            </a:r>
            <a:r>
              <a:rPr lang="ru-RU" dirty="0" err="1"/>
              <a:t>иксперда</a:t>
            </a:r>
            <a:r>
              <a:rPr lang="ru-RU" dirty="0"/>
              <a:t>»</a:t>
            </a:r>
          </a:p>
        </p:txBody>
      </p:sp>
      <p:sp>
        <p:nvSpPr>
          <p:cNvPr id="3" name="Объект 2"/>
          <p:cNvSpPr>
            <a:spLocks noGrp="1"/>
          </p:cNvSpPr>
          <p:nvPr>
            <p:ph idx="1"/>
          </p:nvPr>
        </p:nvSpPr>
        <p:spPr>
          <a:xfrm>
            <a:off x="1439045" y="2489202"/>
            <a:ext cx="9711372" cy="4180159"/>
          </a:xfrm>
        </p:spPr>
        <p:txBody>
          <a:bodyPr anchor="ctr">
            <a:normAutofit/>
          </a:bodyPr>
          <a:lstStyle/>
          <a:p>
            <a:r>
              <a:rPr lang="ru-RU" sz="2800" dirty="0"/>
              <a:t>Redis – это примитивно. У меня стоит </a:t>
            </a:r>
            <a:r>
              <a:rPr lang="ru-RU" sz="2800" dirty="0" err="1"/>
              <a:t>MySQL</a:t>
            </a:r>
            <a:r>
              <a:rPr lang="ru-RU" sz="2800" dirty="0"/>
              <a:t> с движком MEMORY, и он делает всё то же самое, но при этом поддерживает SQL</a:t>
            </a:r>
          </a:p>
        </p:txBody>
      </p:sp>
    </p:spTree>
    <p:extLst>
      <p:ext uri="{BB962C8B-B14F-4D97-AF65-F5344CB8AC3E}">
        <p14:creationId xmlns:p14="http://schemas.microsoft.com/office/powerpoint/2010/main" val="174979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7727B2-A473-6C20-C870-4294625ADCE6}"/>
              </a:ext>
            </a:extLst>
          </p:cNvPr>
          <p:cNvSpPr>
            <a:spLocks noGrp="1"/>
          </p:cNvSpPr>
          <p:nvPr>
            <p:ph type="title"/>
          </p:nvPr>
        </p:nvSpPr>
        <p:spPr/>
        <p:txBody>
          <a:bodyPr/>
          <a:lstStyle/>
          <a:p>
            <a:r>
              <a:rPr lang="en-US" dirty="0"/>
              <a:t>What is Redis used for?</a:t>
            </a:r>
            <a:endParaRPr lang="ru-RU" dirty="0"/>
          </a:p>
        </p:txBody>
      </p:sp>
      <p:sp>
        <p:nvSpPr>
          <p:cNvPr id="7" name="Объект 6">
            <a:extLst>
              <a:ext uri="{FF2B5EF4-FFF2-40B4-BE49-F238E27FC236}">
                <a16:creationId xmlns:a16="http://schemas.microsoft.com/office/drawing/2014/main" id="{F0B92CFC-A6DE-F823-6CC0-D324BECD772C}"/>
              </a:ext>
            </a:extLst>
          </p:cNvPr>
          <p:cNvSpPr>
            <a:spLocks noGrp="1"/>
          </p:cNvSpPr>
          <p:nvPr>
            <p:ph idx="1"/>
          </p:nvPr>
        </p:nvSpPr>
        <p:spPr/>
        <p:txBody>
          <a:bodyPr/>
          <a:lstStyle/>
          <a:p>
            <a:endParaRPr lang="ru-RU"/>
          </a:p>
        </p:txBody>
      </p:sp>
      <p:pic>
        <p:nvPicPr>
          <p:cNvPr id="9" name="Рисунок 8">
            <a:extLst>
              <a:ext uri="{FF2B5EF4-FFF2-40B4-BE49-F238E27FC236}">
                <a16:creationId xmlns:a16="http://schemas.microsoft.com/office/drawing/2014/main" id="{1DA1981E-FAA8-D54B-DF21-8163594467BB}"/>
              </a:ext>
            </a:extLst>
          </p:cNvPr>
          <p:cNvPicPr>
            <a:picLocks noChangeAspect="1"/>
          </p:cNvPicPr>
          <p:nvPr/>
        </p:nvPicPr>
        <p:blipFill>
          <a:blip r:embed="rId2"/>
          <a:stretch>
            <a:fillRect/>
          </a:stretch>
        </p:blipFill>
        <p:spPr>
          <a:xfrm>
            <a:off x="1524000" y="2387243"/>
            <a:ext cx="9144000" cy="4241237"/>
          </a:xfrm>
          <a:prstGeom prst="rect">
            <a:avLst/>
          </a:prstGeom>
        </p:spPr>
      </p:pic>
    </p:spTree>
    <p:extLst>
      <p:ext uri="{BB962C8B-B14F-4D97-AF65-F5344CB8AC3E}">
        <p14:creationId xmlns:p14="http://schemas.microsoft.com/office/powerpoint/2010/main" val="3472461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Архитектура </a:t>
            </a:r>
            <a:r>
              <a:rPr lang="en-US" dirty="0" err="1"/>
              <a:t>Redis</a:t>
            </a:r>
            <a:endParaRPr lang="ru-RU" dirty="0"/>
          </a:p>
        </p:txBody>
      </p:sp>
      <p:sp>
        <p:nvSpPr>
          <p:cNvPr id="3" name="Объект 2"/>
          <p:cNvSpPr>
            <a:spLocks noGrp="1"/>
          </p:cNvSpPr>
          <p:nvPr>
            <p:ph idx="1"/>
          </p:nvPr>
        </p:nvSpPr>
        <p:spPr>
          <a:xfrm>
            <a:off x="1154953" y="2132856"/>
            <a:ext cx="4320529" cy="4608512"/>
          </a:xfrm>
        </p:spPr>
        <p:txBody>
          <a:bodyPr anchor="ctr">
            <a:normAutofit/>
          </a:bodyPr>
          <a:lstStyle/>
          <a:p>
            <a:r>
              <a:rPr lang="ru-RU" sz="2000" dirty="0"/>
              <a:t>Особенности: </a:t>
            </a:r>
          </a:p>
          <a:p>
            <a:pPr lvl="1"/>
            <a:r>
              <a:rPr lang="ru-RU" sz="1800" dirty="0"/>
              <a:t>вся база Redis — это один большой словарь «ключ-значение» </a:t>
            </a:r>
          </a:p>
          <a:p>
            <a:pPr lvl="1"/>
            <a:r>
              <a:rPr lang="ru-RU" sz="1800" dirty="0"/>
              <a:t>команды для работы с данными очень простые, в основном — установка / получение значения</a:t>
            </a:r>
          </a:p>
        </p:txBody>
      </p:sp>
      <p:pic>
        <p:nvPicPr>
          <p:cNvPr id="4" name="Рисунок 3"/>
          <p:cNvPicPr>
            <a:picLocks noChangeAspect="1"/>
          </p:cNvPicPr>
          <p:nvPr/>
        </p:nvPicPr>
        <p:blipFill>
          <a:blip r:embed="rId2"/>
          <a:stretch>
            <a:fillRect/>
          </a:stretch>
        </p:blipFill>
        <p:spPr>
          <a:xfrm>
            <a:off x="5782701" y="2430388"/>
            <a:ext cx="4611839" cy="4013448"/>
          </a:xfrm>
          <a:prstGeom prst="rect">
            <a:avLst/>
          </a:prstGeom>
        </p:spPr>
      </p:pic>
      <p:sp>
        <p:nvSpPr>
          <p:cNvPr id="5" name="TextBox 4"/>
          <p:cNvSpPr txBox="1"/>
          <p:nvPr/>
        </p:nvSpPr>
        <p:spPr>
          <a:xfrm>
            <a:off x="5891720" y="2354096"/>
            <a:ext cx="726481" cy="369332"/>
          </a:xfrm>
          <a:prstGeom prst="rect">
            <a:avLst/>
          </a:prstGeom>
          <a:noFill/>
        </p:spPr>
        <p:txBody>
          <a:bodyPr wrap="none" rtlCol="0">
            <a:spAutoFit/>
          </a:bodyPr>
          <a:lstStyle/>
          <a:p>
            <a:r>
              <a:rPr lang="ru-RU" dirty="0"/>
              <a:t>ключ</a:t>
            </a:r>
          </a:p>
        </p:txBody>
      </p:sp>
      <p:sp>
        <p:nvSpPr>
          <p:cNvPr id="6" name="TextBox 5"/>
          <p:cNvSpPr txBox="1"/>
          <p:nvPr/>
        </p:nvSpPr>
        <p:spPr>
          <a:xfrm>
            <a:off x="7902104" y="2350852"/>
            <a:ext cx="1265090" cy="369332"/>
          </a:xfrm>
          <a:prstGeom prst="rect">
            <a:avLst/>
          </a:prstGeom>
          <a:noFill/>
        </p:spPr>
        <p:txBody>
          <a:bodyPr wrap="none" rtlCol="0">
            <a:spAutoFit/>
          </a:bodyPr>
          <a:lstStyle/>
          <a:p>
            <a:r>
              <a:rPr lang="ru-RU" dirty="0"/>
              <a:t>значение</a:t>
            </a:r>
          </a:p>
        </p:txBody>
      </p:sp>
      <p:sp>
        <p:nvSpPr>
          <p:cNvPr id="8" name="Стрелка углом вверх 7"/>
          <p:cNvSpPr/>
          <p:nvPr/>
        </p:nvSpPr>
        <p:spPr>
          <a:xfrm flipV="1">
            <a:off x="6601825" y="2513498"/>
            <a:ext cx="739302" cy="249157"/>
          </a:xfrm>
          <a:prstGeom prst="bentUpArrow">
            <a:avLst>
              <a:gd name="adj1" fmla="val 13287"/>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трелка углом вверх 8"/>
          <p:cNvSpPr/>
          <p:nvPr/>
        </p:nvSpPr>
        <p:spPr>
          <a:xfrm flipV="1">
            <a:off x="9118047" y="2519983"/>
            <a:ext cx="739302" cy="249157"/>
          </a:xfrm>
          <a:prstGeom prst="bentUpArrow">
            <a:avLst>
              <a:gd name="adj1" fmla="val 13287"/>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213586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RIAK</a:t>
            </a:r>
            <a:endParaRPr lang="ru-RU" dirty="0"/>
          </a:p>
        </p:txBody>
      </p:sp>
      <p:sp>
        <p:nvSpPr>
          <p:cNvPr id="3" name="Объект 2"/>
          <p:cNvSpPr>
            <a:spLocks noGrp="1"/>
          </p:cNvSpPr>
          <p:nvPr>
            <p:ph idx="1"/>
          </p:nvPr>
        </p:nvSpPr>
        <p:spPr>
          <a:xfrm>
            <a:off x="1154953" y="2204866"/>
            <a:ext cx="9261527" cy="4464495"/>
          </a:xfrm>
        </p:spPr>
        <p:txBody>
          <a:bodyPr>
            <a:normAutofit/>
          </a:bodyPr>
          <a:lstStyle/>
          <a:p>
            <a:r>
              <a:rPr lang="en-US" sz="2000" dirty="0" err="1"/>
              <a:t>Riak</a:t>
            </a:r>
            <a:r>
              <a:rPr lang="ru-RU" sz="2000" dirty="0"/>
              <a:t> – это распределенное хранилище ключей и значений, в котором значением может быть что угодно – простой текст, документ в формате </a:t>
            </a:r>
            <a:r>
              <a:rPr lang="en-US" sz="2000" dirty="0"/>
              <a:t>JSON</a:t>
            </a:r>
            <a:r>
              <a:rPr lang="ru-RU" sz="2000" dirty="0"/>
              <a:t> или </a:t>
            </a:r>
            <a:r>
              <a:rPr lang="en-US" sz="2000" dirty="0"/>
              <a:t>XML</a:t>
            </a:r>
            <a:r>
              <a:rPr lang="ru-RU" sz="2000" dirty="0"/>
              <a:t>, изображение или видеоклип.</a:t>
            </a:r>
          </a:p>
          <a:p>
            <a:r>
              <a:rPr lang="ru-RU" sz="2000" dirty="0"/>
              <a:t>В основу </a:t>
            </a:r>
            <a:r>
              <a:rPr lang="ru-RU" sz="2000" dirty="0" err="1"/>
              <a:t>Riak</a:t>
            </a:r>
            <a:r>
              <a:rPr lang="ru-RU" sz="2000" dirty="0"/>
              <a:t> легли идеи, описанные в статье </a:t>
            </a:r>
            <a:r>
              <a:rPr lang="ru-RU" sz="2000" dirty="0" err="1"/>
              <a:t>Amazon</a:t>
            </a:r>
            <a:r>
              <a:rPr lang="ru-RU" sz="2000" dirty="0"/>
              <a:t> о системе </a:t>
            </a:r>
            <a:r>
              <a:rPr lang="ru-RU" sz="2000" dirty="0" err="1"/>
              <a:t>Dynamo</a:t>
            </a:r>
            <a:r>
              <a:rPr lang="ru-RU" sz="2000" dirty="0"/>
              <a:t>.</a:t>
            </a:r>
          </a:p>
          <a:p>
            <a:endParaRPr lang="ru-RU" sz="2000" dirty="0"/>
          </a:p>
          <a:p>
            <a:r>
              <a:rPr lang="ru-RU" sz="2000" dirty="0"/>
              <a:t>Разработка компании </a:t>
            </a:r>
            <a:br>
              <a:rPr lang="en-US" sz="2000" dirty="0"/>
            </a:br>
            <a:r>
              <a:rPr lang="ru-RU" sz="2000" dirty="0" err="1"/>
              <a:t>Basho</a:t>
            </a:r>
            <a:r>
              <a:rPr lang="ru-RU" sz="2000" dirty="0"/>
              <a:t> </a:t>
            </a:r>
            <a:r>
              <a:rPr lang="ru-RU" sz="2000" dirty="0" err="1"/>
              <a:t>Technologies</a:t>
            </a:r>
            <a:r>
              <a:rPr lang="ru-RU" sz="2000" dirty="0"/>
              <a:t>.</a:t>
            </a:r>
          </a:p>
          <a:p>
            <a:endParaRPr lang="ru-RU" sz="2000" dirty="0"/>
          </a:p>
          <a:p>
            <a:r>
              <a:rPr lang="ru-RU" dirty="0"/>
              <a:t>Написан на </a:t>
            </a:r>
            <a:r>
              <a:rPr lang="en-US" dirty="0" err="1"/>
              <a:t>Erlang</a:t>
            </a:r>
            <a:r>
              <a:rPr lang="en-US" dirty="0"/>
              <a:t> + C + JS</a:t>
            </a:r>
            <a:endParaRPr lang="ru-RU" dirty="0"/>
          </a:p>
        </p:txBody>
      </p:sp>
      <p:pic>
        <p:nvPicPr>
          <p:cNvPr id="5" name="Рисунок 4"/>
          <p:cNvPicPr>
            <a:picLocks noChangeAspect="1"/>
          </p:cNvPicPr>
          <p:nvPr/>
        </p:nvPicPr>
        <p:blipFill>
          <a:blip r:embed="rId3"/>
          <a:stretch>
            <a:fillRect/>
          </a:stretch>
        </p:blipFill>
        <p:spPr>
          <a:xfrm>
            <a:off x="6744073" y="4005064"/>
            <a:ext cx="2672295" cy="2740318"/>
          </a:xfrm>
          <a:prstGeom prst="rect">
            <a:avLst/>
          </a:prstGeom>
        </p:spPr>
      </p:pic>
      <p:sp>
        <p:nvSpPr>
          <p:cNvPr id="7" name="TextBox 6"/>
          <p:cNvSpPr txBox="1"/>
          <p:nvPr/>
        </p:nvSpPr>
        <p:spPr>
          <a:xfrm>
            <a:off x="7032105" y="5013177"/>
            <a:ext cx="617477" cy="276999"/>
          </a:xfrm>
          <a:prstGeom prst="rect">
            <a:avLst/>
          </a:prstGeom>
          <a:noFill/>
        </p:spPr>
        <p:txBody>
          <a:bodyPr wrap="none" rtlCol="0">
            <a:spAutoFit/>
          </a:bodyPr>
          <a:lstStyle/>
          <a:p>
            <a:pPr algn="ctr"/>
            <a:r>
              <a:rPr lang="en-US" sz="600" dirty="0"/>
              <a:t>Datacenter</a:t>
            </a:r>
          </a:p>
          <a:p>
            <a:pPr algn="ctr"/>
            <a:r>
              <a:rPr lang="en-US" sz="600" dirty="0"/>
              <a:t>#1</a:t>
            </a:r>
            <a:endParaRPr lang="ru-RU" sz="600" dirty="0"/>
          </a:p>
        </p:txBody>
      </p:sp>
      <p:sp>
        <p:nvSpPr>
          <p:cNvPr id="8" name="TextBox 7"/>
          <p:cNvSpPr txBox="1"/>
          <p:nvPr/>
        </p:nvSpPr>
        <p:spPr>
          <a:xfrm>
            <a:off x="8501448" y="4485751"/>
            <a:ext cx="617477" cy="276999"/>
          </a:xfrm>
          <a:prstGeom prst="rect">
            <a:avLst/>
          </a:prstGeom>
          <a:noFill/>
        </p:spPr>
        <p:txBody>
          <a:bodyPr wrap="none" rtlCol="0">
            <a:spAutoFit/>
          </a:bodyPr>
          <a:lstStyle/>
          <a:p>
            <a:pPr algn="ctr"/>
            <a:r>
              <a:rPr lang="en-US" sz="600" dirty="0"/>
              <a:t>Datacenter</a:t>
            </a:r>
          </a:p>
          <a:p>
            <a:pPr algn="ctr"/>
            <a:r>
              <a:rPr lang="en-US" sz="600" dirty="0"/>
              <a:t>#2</a:t>
            </a:r>
            <a:endParaRPr lang="ru-RU" sz="600" dirty="0"/>
          </a:p>
        </p:txBody>
      </p:sp>
      <p:sp>
        <p:nvSpPr>
          <p:cNvPr id="9" name="TextBox 8"/>
          <p:cNvSpPr txBox="1"/>
          <p:nvPr/>
        </p:nvSpPr>
        <p:spPr>
          <a:xfrm>
            <a:off x="8323107" y="5990296"/>
            <a:ext cx="617477" cy="276999"/>
          </a:xfrm>
          <a:prstGeom prst="rect">
            <a:avLst/>
          </a:prstGeom>
          <a:noFill/>
        </p:spPr>
        <p:txBody>
          <a:bodyPr wrap="none" rtlCol="0">
            <a:spAutoFit/>
          </a:bodyPr>
          <a:lstStyle/>
          <a:p>
            <a:pPr algn="ctr"/>
            <a:r>
              <a:rPr lang="en-US" sz="600" dirty="0"/>
              <a:t>Datacenter</a:t>
            </a:r>
          </a:p>
          <a:p>
            <a:pPr algn="ctr"/>
            <a:r>
              <a:rPr lang="en-US" sz="600" dirty="0"/>
              <a:t>#3</a:t>
            </a:r>
            <a:endParaRPr lang="ru-RU" sz="600" dirty="0"/>
          </a:p>
        </p:txBody>
      </p:sp>
    </p:spTree>
    <p:extLst>
      <p:ext uri="{BB962C8B-B14F-4D97-AF65-F5344CB8AC3E}">
        <p14:creationId xmlns:p14="http://schemas.microsoft.com/office/powerpoint/2010/main" val="2404736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Архитектура </a:t>
            </a:r>
            <a:r>
              <a:rPr lang="en-US" dirty="0" err="1"/>
              <a:t>Redis</a:t>
            </a:r>
            <a:endParaRPr lang="ru-RU" dirty="0"/>
          </a:p>
        </p:txBody>
      </p:sp>
      <p:sp>
        <p:nvSpPr>
          <p:cNvPr id="3" name="Объект 2"/>
          <p:cNvSpPr>
            <a:spLocks noGrp="1"/>
          </p:cNvSpPr>
          <p:nvPr>
            <p:ph idx="1"/>
          </p:nvPr>
        </p:nvSpPr>
        <p:spPr>
          <a:xfrm>
            <a:off x="1154953" y="2348880"/>
            <a:ext cx="4797032" cy="4509120"/>
          </a:xfrm>
        </p:spPr>
        <p:txBody>
          <a:bodyPr>
            <a:normAutofit/>
          </a:bodyPr>
          <a:lstStyle/>
          <a:p>
            <a:r>
              <a:rPr lang="ru-RU" sz="2400" dirty="0"/>
              <a:t>в Redis нет внешних ключей, JOIN, подзапросов…</a:t>
            </a:r>
          </a:p>
          <a:p>
            <a:r>
              <a:rPr lang="ru-RU" sz="2400" dirty="0"/>
              <a:t>типовой сценарий — сделать несколько запросов</a:t>
            </a:r>
          </a:p>
          <a:p>
            <a:r>
              <a:rPr lang="ru-RU" sz="2400" dirty="0"/>
              <a:t>данные обычно </a:t>
            </a:r>
            <a:r>
              <a:rPr lang="ru-RU" sz="2400" dirty="0" err="1"/>
              <a:t>денормализованы</a:t>
            </a:r>
            <a:endParaRPr lang="ru-RU" sz="2400" dirty="0"/>
          </a:p>
        </p:txBody>
      </p:sp>
      <p:pic>
        <p:nvPicPr>
          <p:cNvPr id="4" name="Рисунок 3"/>
          <p:cNvPicPr>
            <a:picLocks noChangeAspect="1"/>
          </p:cNvPicPr>
          <p:nvPr/>
        </p:nvPicPr>
        <p:blipFill>
          <a:blip r:embed="rId2"/>
          <a:stretch>
            <a:fillRect/>
          </a:stretch>
        </p:blipFill>
        <p:spPr>
          <a:xfrm>
            <a:off x="6624402" y="2554674"/>
            <a:ext cx="4878359" cy="3777600"/>
          </a:xfrm>
          <a:prstGeom prst="rect">
            <a:avLst/>
          </a:prstGeom>
        </p:spPr>
      </p:pic>
      <p:sp>
        <p:nvSpPr>
          <p:cNvPr id="6" name="TextBox 5"/>
          <p:cNvSpPr txBox="1"/>
          <p:nvPr/>
        </p:nvSpPr>
        <p:spPr>
          <a:xfrm>
            <a:off x="7105088" y="4909879"/>
            <a:ext cx="1502334" cy="461665"/>
          </a:xfrm>
          <a:prstGeom prst="rect">
            <a:avLst/>
          </a:prstGeom>
          <a:noFill/>
        </p:spPr>
        <p:txBody>
          <a:bodyPr wrap="none" rtlCol="0">
            <a:spAutoFit/>
          </a:bodyPr>
          <a:lstStyle/>
          <a:p>
            <a:r>
              <a:rPr lang="ru-RU" sz="1200" dirty="0"/>
              <a:t>Это </a:t>
            </a:r>
            <a:r>
              <a:rPr lang="ru-RU" sz="1200" b="1" dirty="0"/>
              <a:t>не</a:t>
            </a:r>
            <a:r>
              <a:rPr lang="ru-RU" sz="1200" dirty="0"/>
              <a:t> внешний</a:t>
            </a:r>
          </a:p>
          <a:p>
            <a:r>
              <a:rPr lang="ru-RU" sz="1200" dirty="0"/>
              <a:t>ключ (2 запроса)</a:t>
            </a:r>
          </a:p>
        </p:txBody>
      </p:sp>
      <p:sp>
        <p:nvSpPr>
          <p:cNvPr id="7" name="Стрелка углом вверх 6"/>
          <p:cNvSpPr/>
          <p:nvPr/>
        </p:nvSpPr>
        <p:spPr>
          <a:xfrm flipH="1">
            <a:off x="6803530" y="4822330"/>
            <a:ext cx="350195" cy="33074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углом вверх 7"/>
          <p:cNvSpPr/>
          <p:nvPr/>
        </p:nvSpPr>
        <p:spPr>
          <a:xfrm rot="10800000" flipH="1">
            <a:off x="8570722" y="5227650"/>
            <a:ext cx="1501301" cy="330740"/>
          </a:xfrm>
          <a:prstGeom prst="bentUpArrow">
            <a:avLst>
              <a:gd name="adj1" fmla="val 33823"/>
              <a:gd name="adj2" fmla="val 33824"/>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240808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Типы данных в </a:t>
            </a:r>
            <a:r>
              <a:rPr lang="en-US" dirty="0" err="1"/>
              <a:t>Redis</a:t>
            </a:r>
            <a:endParaRPr lang="ru-RU" dirty="0"/>
          </a:p>
        </p:txBody>
      </p:sp>
      <p:sp>
        <p:nvSpPr>
          <p:cNvPr id="3" name="Объект 2"/>
          <p:cNvSpPr>
            <a:spLocks noGrp="1"/>
          </p:cNvSpPr>
          <p:nvPr>
            <p:ph idx="1"/>
          </p:nvPr>
        </p:nvSpPr>
        <p:spPr>
          <a:xfrm>
            <a:off x="1154953" y="2420888"/>
            <a:ext cx="4725023" cy="4320480"/>
          </a:xfrm>
        </p:spPr>
        <p:txBody>
          <a:bodyPr>
            <a:normAutofit/>
          </a:bodyPr>
          <a:lstStyle/>
          <a:p>
            <a:r>
              <a:rPr lang="ru-RU" sz="2400" dirty="0"/>
              <a:t>все значения хранятся как строки</a:t>
            </a:r>
          </a:p>
          <a:p>
            <a:r>
              <a:rPr lang="ru-RU" sz="2400" dirty="0"/>
              <a:t>если строка содержит число, становятся доступны дополнительные команды (инкрементация и т.д.)</a:t>
            </a:r>
          </a:p>
        </p:txBody>
      </p:sp>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backgroundRemoval t="9925" b="100000" l="2296" r="99745">
                        <a14:foregroundMark x1="44388" y1="12030" x2="98724" y2="18947"/>
                        <a14:foregroundMark x1="3571" y1="12481" x2="40051" y2="19850"/>
                        <a14:foregroundMark x1="44388" y1="25564" x2="98342" y2="46917"/>
                        <a14:foregroundMark x1="4209" y1="24511" x2="39031" y2="32180"/>
                        <a14:foregroundMark x1="44260" y1="53083" x2="97321" y2="74436"/>
                        <a14:foregroundMark x1="45026" y1="81504" x2="96684" y2="86466"/>
                        <a14:foregroundMark x1="45663" y1="92782" x2="97577" y2="97895"/>
                        <a14:foregroundMark x1="4464" y1="81053" x2="38393" y2="86466"/>
                        <a14:foregroundMark x1="4209" y1="52782" x2="39158" y2="58647"/>
                        <a14:backgroundMark x1="2934" y1="22256" x2="98342" y2="22256"/>
                        <a14:backgroundMark x1="41964" y1="11278" x2="41454" y2="90376"/>
                        <a14:backgroundMark x1="43112" y1="50075" x2="99872" y2="50075"/>
                        <a14:backgroundMark x1="42985" y1="77143" x2="99872" y2="77594"/>
                        <a14:backgroundMark x1="41709" y1="89323" x2="99617" y2="89323"/>
                      </a14:backgroundRemoval>
                    </a14:imgEffect>
                  </a14:imgLayer>
                </a14:imgProps>
              </a:ext>
            </a:extLst>
          </a:blip>
          <a:stretch>
            <a:fillRect/>
          </a:stretch>
        </p:blipFill>
        <p:spPr>
          <a:xfrm>
            <a:off x="6367143" y="2610600"/>
            <a:ext cx="4669904" cy="3961079"/>
          </a:xfrm>
          <a:prstGeom prst="rect">
            <a:avLst/>
          </a:prstGeom>
        </p:spPr>
      </p:pic>
      <p:sp>
        <p:nvSpPr>
          <p:cNvPr id="6" name="TextBox 5"/>
          <p:cNvSpPr txBox="1"/>
          <p:nvPr/>
        </p:nvSpPr>
        <p:spPr>
          <a:xfrm>
            <a:off x="6855543" y="2532063"/>
            <a:ext cx="1617751" cy="276999"/>
          </a:xfrm>
          <a:prstGeom prst="rect">
            <a:avLst/>
          </a:prstGeom>
          <a:noFill/>
        </p:spPr>
        <p:txBody>
          <a:bodyPr wrap="none" rtlCol="0">
            <a:spAutoFit/>
          </a:bodyPr>
          <a:lstStyle/>
          <a:p>
            <a:r>
              <a:rPr lang="ru-RU" sz="1200" dirty="0"/>
              <a:t>Ключ – это строка!</a:t>
            </a:r>
          </a:p>
        </p:txBody>
      </p:sp>
      <p:sp>
        <p:nvSpPr>
          <p:cNvPr id="7" name="Стрелка углом вверх 6"/>
          <p:cNvSpPr/>
          <p:nvPr/>
        </p:nvSpPr>
        <p:spPr>
          <a:xfrm rot="10800000">
            <a:off x="6456708" y="2639066"/>
            <a:ext cx="428016" cy="33074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9051707" y="2528821"/>
            <a:ext cx="2103461" cy="276999"/>
          </a:xfrm>
          <a:prstGeom prst="rect">
            <a:avLst/>
          </a:prstGeom>
          <a:noFill/>
        </p:spPr>
        <p:txBody>
          <a:bodyPr wrap="none" rtlCol="0">
            <a:spAutoFit/>
          </a:bodyPr>
          <a:lstStyle/>
          <a:p>
            <a:r>
              <a:rPr lang="ru-RU" sz="1200" dirty="0"/>
              <a:t>Значение – тоже строка!</a:t>
            </a:r>
          </a:p>
        </p:txBody>
      </p:sp>
      <p:sp>
        <p:nvSpPr>
          <p:cNvPr id="9" name="Стрелка углом вверх 8"/>
          <p:cNvSpPr/>
          <p:nvPr/>
        </p:nvSpPr>
        <p:spPr>
          <a:xfrm rot="10800000">
            <a:off x="8622734" y="2626096"/>
            <a:ext cx="428016" cy="33074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6291338" y="4091731"/>
            <a:ext cx="2074607" cy="430887"/>
          </a:xfrm>
          <a:prstGeom prst="rect">
            <a:avLst/>
          </a:prstGeom>
          <a:noFill/>
        </p:spPr>
        <p:txBody>
          <a:bodyPr wrap="none" rtlCol="0">
            <a:spAutoFit/>
          </a:bodyPr>
          <a:lstStyle/>
          <a:p>
            <a:r>
              <a:rPr lang="ru-RU" sz="1100" dirty="0"/>
              <a:t>Это тоже строка, но ее</a:t>
            </a:r>
          </a:p>
          <a:p>
            <a:r>
              <a:rPr lang="ru-RU" sz="1100" dirty="0"/>
              <a:t>Можно инкрементировать</a:t>
            </a:r>
          </a:p>
        </p:txBody>
      </p:sp>
    </p:spTree>
    <p:extLst>
      <p:ext uri="{BB962C8B-B14F-4D97-AF65-F5344CB8AC3E}">
        <p14:creationId xmlns:p14="http://schemas.microsoft.com/office/powerpoint/2010/main" val="2290747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Типы данных в </a:t>
            </a:r>
            <a:r>
              <a:rPr lang="en-US" dirty="0" err="1"/>
              <a:t>Redis</a:t>
            </a:r>
            <a:endParaRPr lang="ru-RU" dirty="0"/>
          </a:p>
        </p:txBody>
      </p:sp>
      <p:sp>
        <p:nvSpPr>
          <p:cNvPr id="3" name="Объект 2"/>
          <p:cNvSpPr>
            <a:spLocks noGrp="1"/>
          </p:cNvSpPr>
          <p:nvPr>
            <p:ph idx="1"/>
          </p:nvPr>
        </p:nvSpPr>
        <p:spPr>
          <a:xfrm>
            <a:off x="1085439" y="2492896"/>
            <a:ext cx="4477632" cy="4248472"/>
          </a:xfrm>
        </p:spPr>
        <p:txBody>
          <a:bodyPr>
            <a:normAutofit/>
          </a:bodyPr>
          <a:lstStyle/>
          <a:p>
            <a:r>
              <a:rPr lang="ru-RU" sz="2400" dirty="0"/>
              <a:t>значения других типов (булевы, составные и т.д.) нужно приводить к строкам на клиенте</a:t>
            </a:r>
          </a:p>
        </p:txBody>
      </p:sp>
      <p:pic>
        <p:nvPicPr>
          <p:cNvPr id="5" name="Рисунок 4"/>
          <p:cNvPicPr>
            <a:picLocks noChangeAspect="1"/>
          </p:cNvPicPr>
          <p:nvPr/>
        </p:nvPicPr>
        <p:blipFill>
          <a:blip r:embed="rId2">
            <a:extLst>
              <a:ext uri="{BEBA8EAE-BF5A-486C-A8C5-ECC9F3942E4B}">
                <a14:imgProps xmlns:a14="http://schemas.microsoft.com/office/drawing/2010/main">
                  <a14:imgLayer r:embed="rId3">
                    <a14:imgEffect>
                      <a14:backgroundRemoval t="9925" b="100000" l="2296" r="99745">
                        <a14:foregroundMark x1="44388" y1="12030" x2="98724" y2="18947"/>
                        <a14:foregroundMark x1="3571" y1="12481" x2="40051" y2="19850"/>
                        <a14:foregroundMark x1="44388" y1="25564" x2="98342" y2="46917"/>
                        <a14:foregroundMark x1="4209" y1="24511" x2="39031" y2="32180"/>
                        <a14:foregroundMark x1="44260" y1="53083" x2="97321" y2="74436"/>
                        <a14:foregroundMark x1="45026" y1="81504" x2="96684" y2="86466"/>
                        <a14:foregroundMark x1="45663" y1="92782" x2="97577" y2="97895"/>
                        <a14:foregroundMark x1="4464" y1="81053" x2="38393" y2="86466"/>
                        <a14:foregroundMark x1="4209" y1="52782" x2="39158" y2="58647"/>
                        <a14:backgroundMark x1="2934" y1="22256" x2="98342" y2="22256"/>
                        <a14:backgroundMark x1="41964" y1="11278" x2="41454" y2="90376"/>
                        <a14:backgroundMark x1="43112" y1="50075" x2="99872" y2="50075"/>
                        <a14:backgroundMark x1="42985" y1="77143" x2="99872" y2="77594"/>
                        <a14:backgroundMark x1="41709" y1="89323" x2="99617" y2="89323"/>
                      </a14:backgroundRemoval>
                    </a14:imgEffect>
                  </a14:imgLayer>
                </a14:imgProps>
              </a:ext>
            </a:extLst>
          </a:blip>
          <a:stretch>
            <a:fillRect/>
          </a:stretch>
        </p:blipFill>
        <p:spPr>
          <a:xfrm>
            <a:off x="5463702" y="2283823"/>
            <a:ext cx="5086178" cy="4314169"/>
          </a:xfrm>
          <a:prstGeom prst="rect">
            <a:avLst/>
          </a:prstGeom>
        </p:spPr>
      </p:pic>
      <p:sp>
        <p:nvSpPr>
          <p:cNvPr id="6" name="TextBox 5"/>
          <p:cNvSpPr txBox="1"/>
          <p:nvPr/>
        </p:nvSpPr>
        <p:spPr>
          <a:xfrm>
            <a:off x="6204715" y="2271036"/>
            <a:ext cx="1926549" cy="276999"/>
          </a:xfrm>
          <a:prstGeom prst="rect">
            <a:avLst/>
          </a:prstGeom>
          <a:noFill/>
        </p:spPr>
        <p:txBody>
          <a:bodyPr wrap="square" rtlCol="0">
            <a:spAutoFit/>
          </a:bodyPr>
          <a:lstStyle/>
          <a:p>
            <a:r>
              <a:rPr lang="ru-RU" sz="1200" dirty="0"/>
              <a:t>Ключ – это строка!</a:t>
            </a:r>
          </a:p>
        </p:txBody>
      </p:sp>
      <p:sp>
        <p:nvSpPr>
          <p:cNvPr id="7" name="Стрелка углом вверх 6"/>
          <p:cNvSpPr/>
          <p:nvPr/>
        </p:nvSpPr>
        <p:spPr>
          <a:xfrm rot="10800000">
            <a:off x="5727108" y="2353795"/>
            <a:ext cx="466169" cy="360222"/>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8484042" y="2267795"/>
            <a:ext cx="2504972" cy="276999"/>
          </a:xfrm>
          <a:prstGeom prst="rect">
            <a:avLst/>
          </a:prstGeom>
          <a:noFill/>
        </p:spPr>
        <p:txBody>
          <a:bodyPr wrap="square" rtlCol="0">
            <a:spAutoFit/>
          </a:bodyPr>
          <a:lstStyle/>
          <a:p>
            <a:r>
              <a:rPr lang="ru-RU" sz="1200" dirty="0"/>
              <a:t>Значение – тоже строка!</a:t>
            </a:r>
          </a:p>
        </p:txBody>
      </p:sp>
      <p:sp>
        <p:nvSpPr>
          <p:cNvPr id="9" name="Стрелка углом вверх 8"/>
          <p:cNvSpPr/>
          <p:nvPr/>
        </p:nvSpPr>
        <p:spPr>
          <a:xfrm rot="10800000">
            <a:off x="8019593" y="2360280"/>
            <a:ext cx="466169" cy="360222"/>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5483054" y="3914266"/>
            <a:ext cx="2259537" cy="430887"/>
          </a:xfrm>
          <a:prstGeom prst="rect">
            <a:avLst/>
          </a:prstGeom>
          <a:noFill/>
        </p:spPr>
        <p:txBody>
          <a:bodyPr wrap="square" rtlCol="0">
            <a:spAutoFit/>
          </a:bodyPr>
          <a:lstStyle/>
          <a:p>
            <a:r>
              <a:rPr lang="ru-RU" sz="1100" dirty="0"/>
              <a:t>Это тоже строка, но ее</a:t>
            </a:r>
          </a:p>
          <a:p>
            <a:r>
              <a:rPr lang="ru-RU" sz="1100" dirty="0"/>
              <a:t>Можно инкрементировать</a:t>
            </a:r>
          </a:p>
        </p:txBody>
      </p:sp>
    </p:spTree>
    <p:extLst>
      <p:ext uri="{BB962C8B-B14F-4D97-AF65-F5344CB8AC3E}">
        <p14:creationId xmlns:p14="http://schemas.microsoft.com/office/powerpoint/2010/main" val="2094447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Время жизни данных в Redis</a:t>
            </a:r>
          </a:p>
        </p:txBody>
      </p:sp>
      <p:sp>
        <p:nvSpPr>
          <p:cNvPr id="3" name="Объект 2"/>
          <p:cNvSpPr>
            <a:spLocks noGrp="1"/>
          </p:cNvSpPr>
          <p:nvPr>
            <p:ph idx="1"/>
          </p:nvPr>
        </p:nvSpPr>
        <p:spPr>
          <a:xfrm>
            <a:off x="1072282" y="2132856"/>
            <a:ext cx="4375646" cy="4680520"/>
          </a:xfrm>
        </p:spPr>
        <p:txBody>
          <a:bodyPr anchor="ctr">
            <a:normAutofit/>
          </a:bodyPr>
          <a:lstStyle/>
          <a:p>
            <a:pPr>
              <a:spcBef>
                <a:spcPts val="1800"/>
              </a:spcBef>
            </a:pPr>
            <a:r>
              <a:rPr lang="ru-RU" sz="2400" dirty="0"/>
              <a:t>для любого ключа можно указать время его жизни (TTL) </a:t>
            </a:r>
          </a:p>
          <a:p>
            <a:pPr>
              <a:spcBef>
                <a:spcPts val="1800"/>
              </a:spcBef>
            </a:pPr>
            <a:r>
              <a:rPr lang="ru-RU" sz="2400" dirty="0"/>
              <a:t>по истечение этого времени и ключ, и значение будут автоматически удалены</a:t>
            </a:r>
          </a:p>
        </p:txBody>
      </p:sp>
      <p:pic>
        <p:nvPicPr>
          <p:cNvPr id="4" name="Рисунок 3"/>
          <p:cNvPicPr>
            <a:picLocks noChangeAspect="1"/>
          </p:cNvPicPr>
          <p:nvPr/>
        </p:nvPicPr>
        <p:blipFill>
          <a:blip r:embed="rId2"/>
          <a:stretch>
            <a:fillRect/>
          </a:stretch>
        </p:blipFill>
        <p:spPr>
          <a:xfrm>
            <a:off x="6087241" y="2624800"/>
            <a:ext cx="5032477" cy="3888432"/>
          </a:xfrm>
          <a:prstGeom prst="rect">
            <a:avLst/>
          </a:prstGeom>
        </p:spPr>
      </p:pic>
      <p:sp>
        <p:nvSpPr>
          <p:cNvPr id="6" name="TextBox 5"/>
          <p:cNvSpPr txBox="1"/>
          <p:nvPr/>
        </p:nvSpPr>
        <p:spPr>
          <a:xfrm>
            <a:off x="5984385" y="3875040"/>
            <a:ext cx="1944763" cy="461665"/>
          </a:xfrm>
          <a:prstGeom prst="rect">
            <a:avLst/>
          </a:prstGeom>
          <a:noFill/>
        </p:spPr>
        <p:txBody>
          <a:bodyPr wrap="none" rtlCol="0">
            <a:spAutoFit/>
          </a:bodyPr>
          <a:lstStyle/>
          <a:p>
            <a:r>
              <a:rPr lang="ru-RU" sz="1200" dirty="0"/>
              <a:t>Этот ключ (и значение)</a:t>
            </a:r>
          </a:p>
          <a:p>
            <a:r>
              <a:rPr lang="ru-RU" sz="1200" dirty="0"/>
              <a:t>проживет 15 секунд</a:t>
            </a:r>
          </a:p>
        </p:txBody>
      </p:sp>
    </p:spTree>
    <p:extLst>
      <p:ext uri="{BB962C8B-B14F-4D97-AF65-F5344CB8AC3E}">
        <p14:creationId xmlns:p14="http://schemas.microsoft.com/office/powerpoint/2010/main" val="68102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Время жизни данных в Redis</a:t>
            </a:r>
          </a:p>
        </p:txBody>
      </p:sp>
      <p:sp>
        <p:nvSpPr>
          <p:cNvPr id="3" name="Объект 2"/>
          <p:cNvSpPr>
            <a:spLocks noGrp="1"/>
          </p:cNvSpPr>
          <p:nvPr>
            <p:ph idx="1"/>
          </p:nvPr>
        </p:nvSpPr>
        <p:spPr>
          <a:xfrm>
            <a:off x="1154953" y="2492896"/>
            <a:ext cx="3860927" cy="4032448"/>
          </a:xfrm>
        </p:spPr>
        <p:txBody>
          <a:bodyPr anchor="ctr">
            <a:normAutofit/>
          </a:bodyPr>
          <a:lstStyle/>
          <a:p>
            <a:r>
              <a:rPr lang="ru-RU" sz="2400" dirty="0"/>
              <a:t>с разработчиков снимается часть головной боли по </a:t>
            </a:r>
            <a:r>
              <a:rPr lang="ru-RU" sz="2400" dirty="0" err="1"/>
              <a:t>инвалидации</a:t>
            </a:r>
            <a:r>
              <a:rPr lang="ru-RU" sz="2400" dirty="0"/>
              <a:t> ключей (например, для кэширования)</a:t>
            </a:r>
          </a:p>
        </p:txBody>
      </p:sp>
      <p:pic>
        <p:nvPicPr>
          <p:cNvPr id="4" name="Рисунок 3"/>
          <p:cNvPicPr>
            <a:picLocks noChangeAspect="1"/>
          </p:cNvPicPr>
          <p:nvPr/>
        </p:nvPicPr>
        <p:blipFill>
          <a:blip r:embed="rId2"/>
          <a:stretch>
            <a:fillRect/>
          </a:stretch>
        </p:blipFill>
        <p:spPr>
          <a:xfrm>
            <a:off x="4943872" y="2348880"/>
            <a:ext cx="5616624" cy="4385890"/>
          </a:xfrm>
          <a:prstGeom prst="rect">
            <a:avLst/>
          </a:prstGeom>
        </p:spPr>
      </p:pic>
    </p:spTree>
    <p:extLst>
      <p:ext uri="{BB962C8B-B14F-4D97-AF65-F5344CB8AC3E}">
        <p14:creationId xmlns:p14="http://schemas.microsoft.com/office/powerpoint/2010/main" val="170462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Типы данных: Строки</a:t>
            </a:r>
          </a:p>
        </p:txBody>
      </p:sp>
      <p:sp>
        <p:nvSpPr>
          <p:cNvPr id="3" name="Объект 2"/>
          <p:cNvSpPr>
            <a:spLocks noGrp="1"/>
          </p:cNvSpPr>
          <p:nvPr>
            <p:ph idx="1"/>
          </p:nvPr>
        </p:nvSpPr>
        <p:spPr>
          <a:xfrm>
            <a:off x="1328181" y="2216926"/>
            <a:ext cx="8289466" cy="2076169"/>
          </a:xfrm>
        </p:spPr>
        <p:txBody>
          <a:bodyPr>
            <a:normAutofit lnSpcReduction="10000"/>
          </a:bodyPr>
          <a:lstStyle/>
          <a:p>
            <a:r>
              <a:rPr lang="ru-RU" sz="2000" dirty="0"/>
              <a:t>хранятся в "глобальных" ключах </a:t>
            </a:r>
          </a:p>
          <a:p>
            <a:r>
              <a:rPr lang="ru-RU" sz="2000" dirty="0"/>
              <a:t>время доступа к значению: O(1) </a:t>
            </a:r>
          </a:p>
          <a:p>
            <a:r>
              <a:rPr lang="ru-RU" sz="2000" dirty="0"/>
              <a:t>размер значения – до 512 </a:t>
            </a:r>
            <a:r>
              <a:rPr lang="ru-RU" sz="2000" dirty="0" err="1"/>
              <a:t>Mb</a:t>
            </a:r>
            <a:endParaRPr lang="ru-RU" sz="2000" dirty="0"/>
          </a:p>
          <a:p>
            <a:r>
              <a:rPr lang="ru-RU" sz="2000" dirty="0"/>
              <a:t>значения </a:t>
            </a:r>
            <a:r>
              <a:rPr lang="ru-RU" sz="2000" dirty="0" err="1"/>
              <a:t>бинарно</a:t>
            </a:r>
            <a:r>
              <a:rPr lang="ru-RU" sz="2000" dirty="0"/>
              <a:t>-безопасны</a:t>
            </a:r>
          </a:p>
          <a:p>
            <a:r>
              <a:rPr lang="ru-RU" sz="2000" dirty="0"/>
              <a:t>числовые значения можно атомарно изменять</a:t>
            </a:r>
          </a:p>
        </p:txBody>
      </p:sp>
      <p:pic>
        <p:nvPicPr>
          <p:cNvPr id="4" name="Рисунок 3"/>
          <p:cNvPicPr>
            <a:picLocks noChangeAspect="1"/>
          </p:cNvPicPr>
          <p:nvPr/>
        </p:nvPicPr>
        <p:blipFill>
          <a:blip r:embed="rId2"/>
          <a:stretch>
            <a:fillRect/>
          </a:stretch>
        </p:blipFill>
        <p:spPr>
          <a:xfrm>
            <a:off x="2852840" y="4437113"/>
            <a:ext cx="6712822" cy="2350021"/>
          </a:xfrm>
          <a:prstGeom prst="rect">
            <a:avLst/>
          </a:prstGeom>
        </p:spPr>
      </p:pic>
    </p:spTree>
    <p:extLst>
      <p:ext uri="{BB962C8B-B14F-4D97-AF65-F5344CB8AC3E}">
        <p14:creationId xmlns:p14="http://schemas.microsoft.com/office/powerpoint/2010/main" val="2155110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Именование ключей</a:t>
            </a:r>
          </a:p>
        </p:txBody>
      </p:sp>
      <p:sp>
        <p:nvSpPr>
          <p:cNvPr id="3" name="Объект 2"/>
          <p:cNvSpPr>
            <a:spLocks noGrp="1"/>
          </p:cNvSpPr>
          <p:nvPr>
            <p:ph idx="1"/>
          </p:nvPr>
        </p:nvSpPr>
        <p:spPr>
          <a:xfrm>
            <a:off x="1295948" y="2420889"/>
            <a:ext cx="8976517" cy="4248473"/>
          </a:xfrm>
        </p:spPr>
        <p:txBody>
          <a:bodyPr>
            <a:normAutofit/>
          </a:bodyPr>
          <a:lstStyle/>
          <a:p>
            <a:pPr>
              <a:spcBef>
                <a:spcPts val="3000"/>
              </a:spcBef>
            </a:pPr>
            <a:r>
              <a:rPr lang="ru-RU" sz="2800" dirty="0"/>
              <a:t>лучше выбирать осмысленные названия</a:t>
            </a:r>
          </a:p>
          <a:p>
            <a:pPr>
              <a:spcBef>
                <a:spcPts val="3000"/>
              </a:spcBef>
            </a:pPr>
            <a:r>
              <a:rPr lang="ru-RU" sz="2800" dirty="0"/>
              <a:t>от общего к частному</a:t>
            </a:r>
          </a:p>
          <a:p>
            <a:pPr>
              <a:spcBef>
                <a:spcPts val="3000"/>
              </a:spcBef>
            </a:pPr>
            <a:r>
              <a:rPr lang="ru-RU" sz="2800" dirty="0"/>
              <a:t>user:12:token</a:t>
            </a:r>
          </a:p>
        </p:txBody>
      </p:sp>
    </p:spTree>
    <p:extLst>
      <p:ext uri="{BB962C8B-B14F-4D97-AF65-F5344CB8AC3E}">
        <p14:creationId xmlns:p14="http://schemas.microsoft.com/office/powerpoint/2010/main" val="2859747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Основные команды</a:t>
            </a:r>
          </a:p>
        </p:txBody>
      </p:sp>
      <p:sp>
        <p:nvSpPr>
          <p:cNvPr id="3" name="Объект 2"/>
          <p:cNvSpPr>
            <a:spLocks noGrp="1"/>
          </p:cNvSpPr>
          <p:nvPr>
            <p:ph sz="half" idx="1"/>
          </p:nvPr>
        </p:nvSpPr>
        <p:spPr/>
        <p:txBody>
          <a:bodyPr>
            <a:normAutofit fontScale="40000" lnSpcReduction="20000"/>
          </a:bodyPr>
          <a:lstStyle/>
          <a:p>
            <a:pPr>
              <a:lnSpc>
                <a:spcPct val="170000"/>
              </a:lnSpc>
            </a:pPr>
            <a:r>
              <a:rPr lang="en-US" sz="2000" dirty="0"/>
              <a:t>SET users:1:name "Dmitry" </a:t>
            </a:r>
          </a:p>
          <a:p>
            <a:pPr>
              <a:lnSpc>
                <a:spcPct val="170000"/>
              </a:lnSpc>
            </a:pPr>
            <a:r>
              <a:rPr lang="en-US" sz="2000" dirty="0"/>
              <a:t>SET users:1:age 40</a:t>
            </a:r>
          </a:p>
          <a:p>
            <a:pPr>
              <a:lnSpc>
                <a:spcPct val="170000"/>
              </a:lnSpc>
            </a:pPr>
            <a:r>
              <a:rPr lang="en-US" sz="2000" dirty="0"/>
              <a:t>GET users:1:name</a:t>
            </a:r>
          </a:p>
          <a:p>
            <a:pPr>
              <a:lnSpc>
                <a:spcPct val="170000"/>
              </a:lnSpc>
            </a:pPr>
            <a:r>
              <a:rPr lang="en-US" sz="2000" dirty="0"/>
              <a:t>SET </a:t>
            </a:r>
            <a:r>
              <a:rPr lang="en-US" sz="2000" dirty="0" err="1"/>
              <a:t>site:visits</a:t>
            </a:r>
            <a:r>
              <a:rPr lang="en-US" sz="2000" dirty="0"/>
              <a:t> 0</a:t>
            </a:r>
          </a:p>
          <a:p>
            <a:pPr>
              <a:lnSpc>
                <a:spcPct val="170000"/>
              </a:lnSpc>
            </a:pPr>
            <a:r>
              <a:rPr lang="en-US" sz="2000" dirty="0"/>
              <a:t>INCR </a:t>
            </a:r>
            <a:r>
              <a:rPr lang="en-US" sz="2000" dirty="0" err="1"/>
              <a:t>site:visits</a:t>
            </a:r>
            <a:endParaRPr lang="en-US" sz="2000" dirty="0"/>
          </a:p>
          <a:p>
            <a:pPr>
              <a:lnSpc>
                <a:spcPct val="170000"/>
              </a:lnSpc>
            </a:pPr>
            <a:r>
              <a:rPr lang="en-US" sz="2000" dirty="0"/>
              <a:t>SET </a:t>
            </a:r>
            <a:r>
              <a:rPr lang="en-US" sz="2000" dirty="0" err="1"/>
              <a:t>cache:api</a:t>
            </a:r>
            <a:r>
              <a:rPr lang="en-US" sz="2000" dirty="0"/>
              <a:t> "</a:t>
            </a:r>
            <a:r>
              <a:rPr lang="en-US" sz="2000" dirty="0" err="1"/>
              <a:t>json</a:t>
            </a:r>
            <a:r>
              <a:rPr lang="en-US" sz="2000" dirty="0"/>
              <a:t>" EX 20</a:t>
            </a:r>
          </a:p>
          <a:p>
            <a:pPr>
              <a:lnSpc>
                <a:spcPct val="170000"/>
              </a:lnSpc>
            </a:pPr>
            <a:r>
              <a:rPr lang="en-US" sz="2000" dirty="0"/>
              <a:t>TTL </a:t>
            </a:r>
            <a:r>
              <a:rPr lang="en-US" sz="2000" dirty="0" err="1"/>
              <a:t>cache:api</a:t>
            </a:r>
            <a:endParaRPr lang="en-US" sz="2000" dirty="0"/>
          </a:p>
          <a:p>
            <a:pPr>
              <a:lnSpc>
                <a:spcPct val="170000"/>
              </a:lnSpc>
            </a:pPr>
            <a:r>
              <a:rPr lang="en-US" sz="2000" dirty="0"/>
              <a:t>GET </a:t>
            </a:r>
            <a:r>
              <a:rPr lang="en-US" sz="2000" dirty="0" err="1"/>
              <a:t>cache:api</a:t>
            </a:r>
            <a:endParaRPr lang="en-US" sz="2000" dirty="0"/>
          </a:p>
          <a:p>
            <a:pPr>
              <a:lnSpc>
                <a:spcPct val="170000"/>
              </a:lnSpc>
            </a:pPr>
            <a:r>
              <a:rPr lang="en-US" sz="2000" dirty="0"/>
              <a:t>DEL </a:t>
            </a:r>
            <a:r>
              <a:rPr lang="en-US" sz="2000" dirty="0" err="1"/>
              <a:t>cache:api</a:t>
            </a:r>
            <a:endParaRPr lang="en-US" sz="2000" dirty="0"/>
          </a:p>
          <a:p>
            <a:pPr>
              <a:lnSpc>
                <a:spcPct val="170000"/>
              </a:lnSpc>
            </a:pPr>
            <a:r>
              <a:rPr lang="en-US" sz="2000" dirty="0"/>
              <a:t>KEYS users*</a:t>
            </a:r>
          </a:p>
        </p:txBody>
      </p:sp>
      <p:sp>
        <p:nvSpPr>
          <p:cNvPr id="4" name="Объект 3"/>
          <p:cNvSpPr>
            <a:spLocks noGrp="1"/>
          </p:cNvSpPr>
          <p:nvPr>
            <p:ph sz="half" idx="2"/>
          </p:nvPr>
        </p:nvSpPr>
        <p:spPr>
          <a:xfrm>
            <a:off x="5807968" y="2348880"/>
            <a:ext cx="4649720" cy="4248472"/>
          </a:xfrm>
        </p:spPr>
        <p:txBody>
          <a:bodyPr>
            <a:noAutofit/>
          </a:bodyPr>
          <a:lstStyle/>
          <a:p>
            <a:r>
              <a:rPr lang="en-US" sz="1600" dirty="0"/>
              <a:t># </a:t>
            </a:r>
            <a:r>
              <a:rPr lang="ru-RU" sz="1600" dirty="0"/>
              <a:t>Установить значение</a:t>
            </a:r>
            <a:endParaRPr lang="en-US" sz="1600" dirty="0"/>
          </a:p>
          <a:p>
            <a:r>
              <a:rPr lang="en-US" sz="1600" dirty="0"/>
              <a:t># </a:t>
            </a:r>
            <a:r>
              <a:rPr lang="ru-RU" sz="1600" dirty="0"/>
              <a:t>Установить значение</a:t>
            </a:r>
          </a:p>
          <a:p>
            <a:r>
              <a:rPr lang="ru-RU" sz="1600" dirty="0"/>
              <a:t># Получить значение</a:t>
            </a:r>
          </a:p>
          <a:p>
            <a:r>
              <a:rPr lang="ru-RU" sz="1600" dirty="0"/>
              <a:t># Установить значение (число)</a:t>
            </a:r>
          </a:p>
          <a:p>
            <a:r>
              <a:rPr lang="ru-RU" sz="1600" dirty="0"/>
              <a:t># Инкрементировать значение числа</a:t>
            </a:r>
          </a:p>
          <a:p>
            <a:r>
              <a:rPr lang="ru-RU" sz="1600" dirty="0"/>
              <a:t># Установить значение с </a:t>
            </a:r>
            <a:r>
              <a:rPr lang="en-US" sz="1600" dirty="0"/>
              <a:t>TTL 20 </a:t>
            </a:r>
            <a:r>
              <a:rPr lang="ru-RU" sz="1600" dirty="0"/>
              <a:t>сек</a:t>
            </a:r>
          </a:p>
          <a:p>
            <a:r>
              <a:rPr lang="ru-RU" sz="1600" dirty="0"/>
              <a:t># Проверить </a:t>
            </a:r>
            <a:r>
              <a:rPr lang="en-US" sz="1600" dirty="0"/>
              <a:t>TTL </a:t>
            </a:r>
            <a:r>
              <a:rPr lang="ru-RU" sz="1600" dirty="0"/>
              <a:t>ключа</a:t>
            </a:r>
          </a:p>
          <a:p>
            <a:r>
              <a:rPr lang="ru-RU" sz="1600" dirty="0"/>
              <a:t># Если ключа нет, </a:t>
            </a:r>
            <a:r>
              <a:rPr lang="en-US" sz="1600" dirty="0"/>
              <a:t>GET </a:t>
            </a:r>
            <a:r>
              <a:rPr lang="ru-RU" sz="1600" dirty="0"/>
              <a:t>вернёт (</a:t>
            </a:r>
            <a:r>
              <a:rPr lang="en-US" sz="1600" dirty="0"/>
              <a:t>nil)</a:t>
            </a:r>
          </a:p>
          <a:p>
            <a:r>
              <a:rPr lang="en-US" sz="1600" dirty="0"/>
              <a:t># </a:t>
            </a:r>
            <a:r>
              <a:rPr lang="ru-RU" sz="1600" dirty="0"/>
              <a:t>Удалить ключ</a:t>
            </a:r>
          </a:p>
          <a:p>
            <a:r>
              <a:rPr lang="ru-RU" sz="1600" dirty="0"/>
              <a:t># Вывести список ключей по шаблону</a:t>
            </a:r>
          </a:p>
        </p:txBody>
      </p:sp>
    </p:spTree>
    <p:extLst>
      <p:ext uri="{BB962C8B-B14F-4D97-AF65-F5344CB8AC3E}">
        <p14:creationId xmlns:p14="http://schemas.microsoft.com/office/powerpoint/2010/main" val="368351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Сценарии использования</a:t>
            </a:r>
          </a:p>
        </p:txBody>
      </p:sp>
      <p:sp>
        <p:nvSpPr>
          <p:cNvPr id="3" name="Объект 2"/>
          <p:cNvSpPr>
            <a:spLocks noGrp="1"/>
          </p:cNvSpPr>
          <p:nvPr>
            <p:ph idx="1"/>
          </p:nvPr>
        </p:nvSpPr>
        <p:spPr>
          <a:xfrm>
            <a:off x="1295949" y="2489202"/>
            <a:ext cx="8976516" cy="4180159"/>
          </a:xfrm>
        </p:spPr>
        <p:txBody>
          <a:bodyPr>
            <a:normAutofit/>
          </a:bodyPr>
          <a:lstStyle/>
          <a:p>
            <a:pPr>
              <a:spcBef>
                <a:spcPts val="3600"/>
              </a:spcBef>
            </a:pPr>
            <a:r>
              <a:rPr lang="ru-RU" sz="2400" dirty="0"/>
              <a:t>кэширование произвольных данных </a:t>
            </a:r>
            <a:endParaRPr lang="en-US" sz="2400" dirty="0"/>
          </a:p>
          <a:p>
            <a:pPr>
              <a:spcBef>
                <a:spcPts val="3600"/>
              </a:spcBef>
            </a:pPr>
            <a:r>
              <a:rPr lang="ru-RU" sz="2400" dirty="0"/>
              <a:t>хранение сессий</a:t>
            </a:r>
            <a:endParaRPr lang="en-US" sz="2400" dirty="0"/>
          </a:p>
          <a:p>
            <a:pPr>
              <a:spcBef>
                <a:spcPts val="3600"/>
              </a:spcBef>
            </a:pPr>
            <a:r>
              <a:rPr lang="ru-RU" sz="2400" dirty="0"/>
              <a:t>атомарные счётчики</a:t>
            </a:r>
            <a:endParaRPr lang="en-US" sz="2400" dirty="0"/>
          </a:p>
          <a:p>
            <a:pPr>
              <a:spcBef>
                <a:spcPts val="3600"/>
              </a:spcBef>
            </a:pPr>
            <a:r>
              <a:rPr lang="ru-RU" sz="2400" dirty="0"/>
              <a:t>последовательности (</a:t>
            </a:r>
            <a:r>
              <a:rPr lang="ru-RU" sz="2400" dirty="0" err="1"/>
              <a:t>sequence</a:t>
            </a:r>
            <a:r>
              <a:rPr lang="ru-RU" sz="2400" dirty="0"/>
              <a:t>)</a:t>
            </a:r>
          </a:p>
        </p:txBody>
      </p:sp>
    </p:spTree>
    <p:extLst>
      <p:ext uri="{BB962C8B-B14F-4D97-AF65-F5344CB8AC3E}">
        <p14:creationId xmlns:p14="http://schemas.microsoft.com/office/powerpoint/2010/main" val="2543794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Важные особенности </a:t>
            </a:r>
            <a:r>
              <a:rPr lang="en-US" dirty="0"/>
              <a:t>TTL</a:t>
            </a:r>
            <a:endParaRPr lang="ru-RU" dirty="0"/>
          </a:p>
        </p:txBody>
      </p:sp>
      <p:sp>
        <p:nvSpPr>
          <p:cNvPr id="3" name="Объект 2"/>
          <p:cNvSpPr>
            <a:spLocks noGrp="1"/>
          </p:cNvSpPr>
          <p:nvPr>
            <p:ph idx="1"/>
          </p:nvPr>
        </p:nvSpPr>
        <p:spPr>
          <a:xfrm>
            <a:off x="1256477" y="2489202"/>
            <a:ext cx="9762371" cy="3964135"/>
          </a:xfrm>
        </p:spPr>
        <p:txBody>
          <a:bodyPr>
            <a:normAutofit/>
          </a:bodyPr>
          <a:lstStyle/>
          <a:p>
            <a:r>
              <a:rPr lang="ru-RU" sz="2800" dirty="0"/>
              <a:t>если команда полностью перезаписывает значение, TTL при этом очищается </a:t>
            </a:r>
            <a:endParaRPr lang="en-US" sz="2800" dirty="0"/>
          </a:p>
          <a:p>
            <a:pPr lvl="1"/>
            <a:r>
              <a:rPr lang="ru-RU" sz="2400" dirty="0"/>
              <a:t>Примеры: прямая установка значения </a:t>
            </a:r>
            <a:endParaRPr lang="en-US" sz="2400" dirty="0"/>
          </a:p>
          <a:p>
            <a:endParaRPr lang="en-US" sz="2800" dirty="0"/>
          </a:p>
          <a:p>
            <a:r>
              <a:rPr lang="ru-RU" sz="2800" dirty="0"/>
              <a:t>если команда видоизменяет значение, TTL при этом продолжает уменьшаться </a:t>
            </a:r>
            <a:endParaRPr lang="en-US" sz="2800" dirty="0"/>
          </a:p>
          <a:p>
            <a:pPr lvl="1"/>
            <a:r>
              <a:rPr lang="ru-RU" sz="2400" dirty="0"/>
              <a:t>Примеры: инкремент, добавление элемента…</a:t>
            </a:r>
          </a:p>
        </p:txBody>
      </p:sp>
    </p:spTree>
    <p:extLst>
      <p:ext uri="{BB962C8B-B14F-4D97-AF65-F5344CB8AC3E}">
        <p14:creationId xmlns:p14="http://schemas.microsoft.com/office/powerpoint/2010/main" val="363245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RIAK</a:t>
            </a:r>
            <a:endParaRPr lang="ru-RU" dirty="0"/>
          </a:p>
        </p:txBody>
      </p:sp>
      <p:sp>
        <p:nvSpPr>
          <p:cNvPr id="3" name="Объект 2"/>
          <p:cNvSpPr>
            <a:spLocks noGrp="1"/>
          </p:cNvSpPr>
          <p:nvPr>
            <p:ph idx="1"/>
          </p:nvPr>
        </p:nvSpPr>
        <p:spPr>
          <a:xfrm>
            <a:off x="1039390" y="2492897"/>
            <a:ext cx="5344642" cy="3530599"/>
          </a:xfrm>
        </p:spPr>
        <p:txBody>
          <a:bodyPr>
            <a:normAutofit/>
          </a:bodyPr>
          <a:lstStyle/>
          <a:p>
            <a:r>
              <a:rPr lang="ru-RU" sz="2000" dirty="0"/>
              <a:t>Один из разработчиков ядра, </a:t>
            </a:r>
            <a:r>
              <a:rPr lang="ru-RU" sz="2000" dirty="0" err="1"/>
              <a:t>Джастин</a:t>
            </a:r>
            <a:r>
              <a:rPr lang="ru-RU" sz="2000" dirty="0"/>
              <a:t> </a:t>
            </a:r>
            <a:r>
              <a:rPr lang="ru-RU" sz="2000" dirty="0" err="1"/>
              <a:t>Шихи</a:t>
            </a:r>
            <a:r>
              <a:rPr lang="ru-RU" sz="2000" dirty="0"/>
              <a:t> (</a:t>
            </a:r>
            <a:r>
              <a:rPr lang="en-US" sz="2000" dirty="0"/>
              <a:t>Justin Sheehy</a:t>
            </a:r>
            <a:r>
              <a:rPr lang="ru-RU" sz="2000" dirty="0"/>
              <a:t>) как-то заметил: «[Команда </a:t>
            </a:r>
            <a:r>
              <a:rPr lang="en-US" sz="2000" dirty="0" err="1"/>
              <a:t>Riak</a:t>
            </a:r>
            <a:r>
              <a:rPr lang="ru-RU" sz="2000" dirty="0"/>
              <a:t>] усердно работала над такими вещами, как доступность для записи…, чтобы потом спокойно отправиться спать». </a:t>
            </a:r>
          </a:p>
          <a:p>
            <a:endParaRPr lang="ru-RU" sz="1600" dirty="0"/>
          </a:p>
        </p:txBody>
      </p:sp>
      <p:pic>
        <p:nvPicPr>
          <p:cNvPr id="2052" name="Picture 4" descr="Why NoSQL? Why Riak? by Justin Sheehy, CTO of Basho Technologies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3" y="2519168"/>
            <a:ext cx="4224469" cy="31683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iak KV Alternatives &amp; Competitors | 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696" y="5013176"/>
            <a:ext cx="3196920" cy="167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347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Основные команды</a:t>
            </a:r>
          </a:p>
        </p:txBody>
      </p:sp>
      <p:sp>
        <p:nvSpPr>
          <p:cNvPr id="3" name="Объект 2"/>
          <p:cNvSpPr>
            <a:spLocks noGrp="1"/>
          </p:cNvSpPr>
          <p:nvPr>
            <p:ph sz="half" idx="1"/>
          </p:nvPr>
        </p:nvSpPr>
        <p:spPr>
          <a:xfrm>
            <a:off x="1404646" y="2220906"/>
            <a:ext cx="3888432" cy="4497288"/>
          </a:xfrm>
        </p:spPr>
        <p:txBody>
          <a:bodyPr>
            <a:normAutofit/>
          </a:bodyPr>
          <a:lstStyle/>
          <a:p>
            <a:pPr>
              <a:lnSpc>
                <a:spcPct val="170000"/>
              </a:lnSpc>
            </a:pPr>
            <a:r>
              <a:rPr lang="fr-FR" sz="2000" dirty="0"/>
              <a:t>SET </a:t>
            </a:r>
            <a:r>
              <a:rPr lang="fr-FR" sz="2000" dirty="0" err="1"/>
              <a:t>site:votes</a:t>
            </a:r>
            <a:r>
              <a:rPr lang="fr-FR" sz="2000" dirty="0"/>
              <a:t> 150 EX 10</a:t>
            </a:r>
          </a:p>
          <a:p>
            <a:pPr>
              <a:lnSpc>
                <a:spcPct val="170000"/>
              </a:lnSpc>
            </a:pPr>
            <a:r>
              <a:rPr lang="fr-FR" sz="2000" dirty="0"/>
              <a:t>TTL </a:t>
            </a:r>
            <a:r>
              <a:rPr lang="fr-FR" sz="2000" dirty="0" err="1"/>
              <a:t>site:votes</a:t>
            </a:r>
            <a:endParaRPr lang="fr-FR" sz="2000" dirty="0"/>
          </a:p>
          <a:p>
            <a:pPr>
              <a:lnSpc>
                <a:spcPct val="170000"/>
              </a:lnSpc>
            </a:pPr>
            <a:r>
              <a:rPr lang="fr-FR" sz="2000" dirty="0"/>
              <a:t>SET </a:t>
            </a:r>
            <a:r>
              <a:rPr lang="fr-FR" sz="2000" dirty="0" err="1"/>
              <a:t>site:votes</a:t>
            </a:r>
            <a:r>
              <a:rPr lang="fr-FR" sz="2000" dirty="0"/>
              <a:t> 300</a:t>
            </a:r>
          </a:p>
          <a:p>
            <a:pPr>
              <a:lnSpc>
                <a:spcPct val="170000"/>
              </a:lnSpc>
            </a:pPr>
            <a:r>
              <a:rPr lang="fr-FR" sz="2000" dirty="0"/>
              <a:t>TTL </a:t>
            </a:r>
            <a:r>
              <a:rPr lang="fr-FR" sz="2000" dirty="0" err="1"/>
              <a:t>site:votes</a:t>
            </a:r>
            <a:endParaRPr lang="fr-FR" sz="2000" dirty="0"/>
          </a:p>
          <a:p>
            <a:pPr>
              <a:lnSpc>
                <a:spcPct val="170000"/>
              </a:lnSpc>
            </a:pPr>
            <a:r>
              <a:rPr lang="fr-FR" sz="2000" dirty="0"/>
              <a:t>SET </a:t>
            </a:r>
            <a:r>
              <a:rPr lang="fr-FR" sz="2000" dirty="0" err="1"/>
              <a:t>site:votes</a:t>
            </a:r>
            <a:r>
              <a:rPr lang="fr-FR" sz="2000" dirty="0"/>
              <a:t> 150 EX 15</a:t>
            </a:r>
          </a:p>
          <a:p>
            <a:pPr>
              <a:lnSpc>
                <a:spcPct val="170000"/>
              </a:lnSpc>
            </a:pPr>
            <a:r>
              <a:rPr lang="fr-FR" sz="2000" dirty="0"/>
              <a:t>INCR </a:t>
            </a:r>
            <a:r>
              <a:rPr lang="fr-FR" sz="2000" dirty="0" err="1"/>
              <a:t>site:votes</a:t>
            </a:r>
            <a:endParaRPr lang="fr-FR" sz="2000" dirty="0"/>
          </a:p>
          <a:p>
            <a:pPr>
              <a:lnSpc>
                <a:spcPct val="170000"/>
              </a:lnSpc>
            </a:pPr>
            <a:r>
              <a:rPr lang="fr-FR" sz="2000" dirty="0"/>
              <a:t>TTL </a:t>
            </a:r>
            <a:r>
              <a:rPr lang="fr-FR" sz="2000" dirty="0" err="1"/>
              <a:t>site:votes</a:t>
            </a:r>
            <a:endParaRPr lang="en-US" sz="2000" dirty="0"/>
          </a:p>
        </p:txBody>
      </p:sp>
      <p:sp>
        <p:nvSpPr>
          <p:cNvPr id="4" name="Объект 3"/>
          <p:cNvSpPr>
            <a:spLocks noGrp="1"/>
          </p:cNvSpPr>
          <p:nvPr>
            <p:ph sz="half" idx="2"/>
          </p:nvPr>
        </p:nvSpPr>
        <p:spPr>
          <a:xfrm>
            <a:off x="6168008" y="2271184"/>
            <a:ext cx="4320480" cy="4445380"/>
          </a:xfrm>
        </p:spPr>
        <p:txBody>
          <a:bodyPr>
            <a:noAutofit/>
          </a:bodyPr>
          <a:lstStyle/>
          <a:p>
            <a:pPr>
              <a:lnSpc>
                <a:spcPct val="150000"/>
              </a:lnSpc>
              <a:spcAft>
                <a:spcPts val="600"/>
              </a:spcAft>
            </a:pPr>
            <a:r>
              <a:rPr lang="ru-RU" sz="2000" dirty="0">
                <a:latin typeface="Gill Sans MT (Основной текст)"/>
              </a:rPr>
              <a:t># Установить значение</a:t>
            </a:r>
          </a:p>
          <a:p>
            <a:pPr>
              <a:lnSpc>
                <a:spcPct val="150000"/>
              </a:lnSpc>
              <a:spcAft>
                <a:spcPts val="600"/>
              </a:spcAft>
            </a:pPr>
            <a:r>
              <a:rPr lang="ru-RU" sz="2000" dirty="0">
                <a:latin typeface="Gill Sans MT (Основной текст)"/>
              </a:rPr>
              <a:t># Получить TTL</a:t>
            </a:r>
          </a:p>
          <a:p>
            <a:pPr>
              <a:lnSpc>
                <a:spcPct val="150000"/>
              </a:lnSpc>
              <a:spcAft>
                <a:spcPts val="600"/>
              </a:spcAft>
            </a:pPr>
            <a:r>
              <a:rPr lang="ru-RU" sz="2000" dirty="0">
                <a:latin typeface="Gill Sans MT (Основной текст)"/>
              </a:rPr>
              <a:t># Установить новое значение</a:t>
            </a:r>
          </a:p>
          <a:p>
            <a:pPr>
              <a:lnSpc>
                <a:spcPct val="150000"/>
              </a:lnSpc>
              <a:spcAft>
                <a:spcPts val="600"/>
              </a:spcAft>
            </a:pPr>
            <a:r>
              <a:rPr lang="ru-RU" sz="2000" dirty="0">
                <a:latin typeface="Gill Sans MT (Основной текст)"/>
              </a:rPr>
              <a:t># TTL неактивен</a:t>
            </a:r>
          </a:p>
          <a:p>
            <a:pPr>
              <a:lnSpc>
                <a:spcPct val="150000"/>
              </a:lnSpc>
              <a:spcAft>
                <a:spcPts val="600"/>
              </a:spcAft>
            </a:pPr>
            <a:r>
              <a:rPr lang="ru-RU" sz="2000" dirty="0">
                <a:latin typeface="Gill Sans MT (Основной текст)"/>
              </a:rPr>
              <a:t># Установить значение</a:t>
            </a:r>
          </a:p>
          <a:p>
            <a:pPr>
              <a:lnSpc>
                <a:spcPct val="150000"/>
              </a:lnSpc>
              <a:spcAft>
                <a:spcPts val="600"/>
              </a:spcAft>
            </a:pPr>
            <a:r>
              <a:rPr lang="ru-RU" sz="2000" dirty="0">
                <a:latin typeface="Gill Sans MT (Основной текст)"/>
              </a:rPr>
              <a:t># Инкрементировать его</a:t>
            </a:r>
          </a:p>
          <a:p>
            <a:pPr>
              <a:lnSpc>
                <a:spcPct val="150000"/>
              </a:lnSpc>
              <a:spcAft>
                <a:spcPts val="600"/>
              </a:spcAft>
            </a:pPr>
            <a:r>
              <a:rPr lang="ru-RU" sz="2000" dirty="0">
                <a:latin typeface="Gill Sans MT (Основной текст)"/>
              </a:rPr>
              <a:t># TTL продолжает уменьшаться</a:t>
            </a:r>
          </a:p>
        </p:txBody>
      </p:sp>
    </p:spTree>
    <p:extLst>
      <p:ext uri="{BB962C8B-B14F-4D97-AF65-F5344CB8AC3E}">
        <p14:creationId xmlns:p14="http://schemas.microsoft.com/office/powerpoint/2010/main" val="3955886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Мнение «</a:t>
            </a:r>
            <a:r>
              <a:rPr lang="ru-RU" dirty="0" err="1"/>
              <a:t>иксперда</a:t>
            </a:r>
            <a:r>
              <a:rPr lang="ru-RU" dirty="0"/>
              <a:t>»</a:t>
            </a:r>
          </a:p>
        </p:txBody>
      </p:sp>
      <p:sp>
        <p:nvSpPr>
          <p:cNvPr id="3" name="Объект 2"/>
          <p:cNvSpPr>
            <a:spLocks noGrp="1"/>
          </p:cNvSpPr>
          <p:nvPr>
            <p:ph idx="1"/>
          </p:nvPr>
        </p:nvSpPr>
        <p:spPr>
          <a:xfrm>
            <a:off x="2390441" y="2489202"/>
            <a:ext cx="7738007" cy="3964135"/>
          </a:xfrm>
        </p:spPr>
        <p:txBody>
          <a:bodyPr anchor="ctr">
            <a:normAutofit/>
          </a:bodyPr>
          <a:lstStyle/>
          <a:p>
            <a:pPr marL="0" indent="0" algn="ctr">
              <a:buNone/>
            </a:pPr>
            <a:r>
              <a:rPr lang="ru-RU" sz="2800" dirty="0"/>
              <a:t>Кэширование никому не нужно. </a:t>
            </a:r>
            <a:br>
              <a:rPr lang="ru-RU" sz="2800" dirty="0"/>
            </a:br>
            <a:r>
              <a:rPr lang="ru-RU" sz="2800" dirty="0"/>
              <a:t>Кэши используют </a:t>
            </a:r>
            <a:r>
              <a:rPr lang="ru-RU" sz="2800" dirty="0" err="1"/>
              <a:t>нищеброды</a:t>
            </a:r>
            <a:r>
              <a:rPr lang="ru-RU" sz="2800" dirty="0"/>
              <a:t>, не способные арендовать нормальный сервер.</a:t>
            </a:r>
          </a:p>
        </p:txBody>
      </p:sp>
    </p:spTree>
    <p:extLst>
      <p:ext uri="{BB962C8B-B14F-4D97-AF65-F5344CB8AC3E}">
        <p14:creationId xmlns:p14="http://schemas.microsoft.com/office/powerpoint/2010/main" val="921703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Проверка знаний</a:t>
            </a:r>
          </a:p>
        </p:txBody>
      </p:sp>
      <p:sp>
        <p:nvSpPr>
          <p:cNvPr id="3" name="Объект 2"/>
          <p:cNvSpPr>
            <a:spLocks noGrp="1"/>
          </p:cNvSpPr>
          <p:nvPr>
            <p:ph idx="1"/>
          </p:nvPr>
        </p:nvSpPr>
        <p:spPr>
          <a:xfrm>
            <a:off x="1154953" y="2489202"/>
            <a:ext cx="9189519" cy="4252167"/>
          </a:xfrm>
        </p:spPr>
        <p:txBody>
          <a:bodyPr>
            <a:normAutofit/>
          </a:bodyPr>
          <a:lstStyle/>
          <a:p>
            <a:pPr>
              <a:spcBef>
                <a:spcPts val="3000"/>
              </a:spcBef>
            </a:pPr>
            <a:r>
              <a:rPr lang="ru-RU" sz="2800" dirty="0"/>
              <a:t>что будет, если положить в Redis очень большое число?</a:t>
            </a:r>
            <a:endParaRPr lang="en-US" sz="2800" dirty="0"/>
          </a:p>
          <a:p>
            <a:pPr>
              <a:spcBef>
                <a:spcPts val="3000"/>
              </a:spcBef>
            </a:pPr>
            <a:r>
              <a:rPr lang="ru-RU" sz="2800" dirty="0"/>
              <a:t>какие проблемы могут возникнуть, если добавить TTL для счётчика </a:t>
            </a:r>
            <a:r>
              <a:rPr lang="ru-RU" sz="2800" dirty="0" err="1"/>
              <a:t>лайков</a:t>
            </a:r>
            <a:r>
              <a:rPr lang="ru-RU" sz="2800" dirty="0"/>
              <a:t>?</a:t>
            </a:r>
          </a:p>
        </p:txBody>
      </p:sp>
    </p:spTree>
    <p:extLst>
      <p:ext uri="{BB962C8B-B14F-4D97-AF65-F5344CB8AC3E}">
        <p14:creationId xmlns:p14="http://schemas.microsoft.com/office/powerpoint/2010/main" val="3251532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Основные проблемы строк</a:t>
            </a:r>
          </a:p>
        </p:txBody>
      </p:sp>
      <p:sp>
        <p:nvSpPr>
          <p:cNvPr id="3" name="Объект 2"/>
          <p:cNvSpPr>
            <a:spLocks noGrp="1"/>
          </p:cNvSpPr>
          <p:nvPr>
            <p:ph idx="1"/>
          </p:nvPr>
        </p:nvSpPr>
        <p:spPr>
          <a:xfrm>
            <a:off x="1085439" y="2492896"/>
            <a:ext cx="5514617" cy="4176464"/>
          </a:xfrm>
        </p:spPr>
        <p:txBody>
          <a:bodyPr>
            <a:normAutofit/>
          </a:bodyPr>
          <a:lstStyle/>
          <a:p>
            <a:pPr>
              <a:spcBef>
                <a:spcPts val="3000"/>
              </a:spcBef>
            </a:pPr>
            <a:r>
              <a:rPr lang="ru-RU" sz="2400" dirty="0"/>
              <a:t>для того, чтобы сохранить все поля одной сущности, нужна уйма ключей</a:t>
            </a:r>
            <a:endParaRPr lang="en-US" sz="2400" dirty="0"/>
          </a:p>
          <a:p>
            <a:pPr>
              <a:spcBef>
                <a:spcPts val="3000"/>
              </a:spcBef>
            </a:pPr>
            <a:r>
              <a:rPr lang="ru-RU" sz="2400" dirty="0"/>
              <a:t>если требуется хранить более сложные структуры, их обработку приходится переносить на клиент</a:t>
            </a:r>
          </a:p>
        </p:txBody>
      </p:sp>
      <p:pic>
        <p:nvPicPr>
          <p:cNvPr id="4" name="Рисунок 3"/>
          <p:cNvPicPr>
            <a:picLocks noChangeAspect="1"/>
          </p:cNvPicPr>
          <p:nvPr/>
        </p:nvPicPr>
        <p:blipFill>
          <a:blip r:embed="rId2"/>
          <a:stretch>
            <a:fillRect/>
          </a:stretch>
        </p:blipFill>
        <p:spPr>
          <a:xfrm>
            <a:off x="6551417" y="2627185"/>
            <a:ext cx="3918198" cy="3666619"/>
          </a:xfrm>
          <a:prstGeom prst="rect">
            <a:avLst/>
          </a:prstGeom>
        </p:spPr>
      </p:pic>
    </p:spTree>
    <p:extLst>
      <p:ext uri="{BB962C8B-B14F-4D97-AF65-F5344CB8AC3E}">
        <p14:creationId xmlns:p14="http://schemas.microsoft.com/office/powerpoint/2010/main" val="2574432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Типы данных: Хэш-таблицы</a:t>
            </a:r>
          </a:p>
        </p:txBody>
      </p:sp>
      <p:sp>
        <p:nvSpPr>
          <p:cNvPr id="3" name="Объект 2"/>
          <p:cNvSpPr>
            <a:spLocks noGrp="1"/>
          </p:cNvSpPr>
          <p:nvPr>
            <p:ph idx="1"/>
          </p:nvPr>
        </p:nvSpPr>
        <p:spPr>
          <a:xfrm>
            <a:off x="1539350" y="2507292"/>
            <a:ext cx="4772674" cy="4090061"/>
          </a:xfrm>
        </p:spPr>
        <p:txBody>
          <a:bodyPr>
            <a:normAutofit/>
          </a:bodyPr>
          <a:lstStyle/>
          <a:p>
            <a:pPr>
              <a:spcBef>
                <a:spcPts val="3600"/>
              </a:spcBef>
            </a:pPr>
            <a:r>
              <a:rPr lang="ru-RU" sz="2000" dirty="0"/>
              <a:t>аналог вложенных словарей</a:t>
            </a:r>
            <a:endParaRPr lang="en-US" sz="2000" dirty="0"/>
          </a:p>
          <a:p>
            <a:pPr>
              <a:spcBef>
                <a:spcPts val="3600"/>
              </a:spcBef>
            </a:pPr>
            <a:r>
              <a:rPr lang="ru-RU" sz="2000" dirty="0"/>
              <a:t>время доступа к значению внутри таблицы: O(1)</a:t>
            </a:r>
            <a:endParaRPr lang="en-US" sz="2000" dirty="0"/>
          </a:p>
          <a:p>
            <a:pPr>
              <a:spcBef>
                <a:spcPts val="3600"/>
              </a:spcBef>
            </a:pPr>
            <a:r>
              <a:rPr lang="ru-RU" sz="2000" dirty="0"/>
              <a:t>отсутствует вложенность (только 1 уровень)</a:t>
            </a:r>
            <a:endParaRPr lang="en-US" sz="2000" dirty="0"/>
          </a:p>
          <a:p>
            <a:pPr>
              <a:spcBef>
                <a:spcPts val="3600"/>
              </a:spcBef>
            </a:pPr>
            <a:r>
              <a:rPr lang="ru-RU" sz="2000" dirty="0"/>
              <a:t>нет схемы данных</a:t>
            </a:r>
          </a:p>
        </p:txBody>
      </p:sp>
      <p:pic>
        <p:nvPicPr>
          <p:cNvPr id="4" name="Рисунок 3"/>
          <p:cNvPicPr>
            <a:picLocks noChangeAspect="1"/>
          </p:cNvPicPr>
          <p:nvPr/>
        </p:nvPicPr>
        <p:blipFill>
          <a:blip r:embed="rId2"/>
          <a:stretch>
            <a:fillRect/>
          </a:stretch>
        </p:blipFill>
        <p:spPr>
          <a:xfrm>
            <a:off x="6168008" y="2525382"/>
            <a:ext cx="4320480" cy="3494418"/>
          </a:xfrm>
          <a:prstGeom prst="rect">
            <a:avLst/>
          </a:prstGeom>
        </p:spPr>
      </p:pic>
      <p:sp>
        <p:nvSpPr>
          <p:cNvPr id="6" name="TextBox 5"/>
          <p:cNvSpPr txBox="1"/>
          <p:nvPr/>
        </p:nvSpPr>
        <p:spPr>
          <a:xfrm>
            <a:off x="7885890" y="5612861"/>
            <a:ext cx="2470548" cy="461665"/>
          </a:xfrm>
          <a:prstGeom prst="rect">
            <a:avLst/>
          </a:prstGeom>
          <a:noFill/>
        </p:spPr>
        <p:txBody>
          <a:bodyPr wrap="none" rtlCol="0">
            <a:spAutoFit/>
          </a:bodyPr>
          <a:lstStyle/>
          <a:p>
            <a:r>
              <a:rPr lang="ru-RU" sz="1200" dirty="0"/>
              <a:t>Схемы данных нет: структуры</a:t>
            </a:r>
          </a:p>
          <a:p>
            <a:r>
              <a:rPr lang="ru-RU" sz="1200" dirty="0"/>
              <a:t>могут отличаться</a:t>
            </a:r>
          </a:p>
        </p:txBody>
      </p:sp>
    </p:spTree>
    <p:extLst>
      <p:ext uri="{BB962C8B-B14F-4D97-AF65-F5344CB8AC3E}">
        <p14:creationId xmlns:p14="http://schemas.microsoft.com/office/powerpoint/2010/main" val="1968710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Основные команды </a:t>
            </a:r>
          </a:p>
        </p:txBody>
      </p:sp>
      <p:sp>
        <p:nvSpPr>
          <p:cNvPr id="3" name="Объект 2"/>
          <p:cNvSpPr>
            <a:spLocks noGrp="1"/>
          </p:cNvSpPr>
          <p:nvPr>
            <p:ph sz="half" idx="1"/>
          </p:nvPr>
        </p:nvSpPr>
        <p:spPr>
          <a:xfrm>
            <a:off x="2135560" y="2420888"/>
            <a:ext cx="4176464" cy="4095710"/>
          </a:xfrm>
        </p:spPr>
        <p:txBody>
          <a:bodyPr>
            <a:normAutofit/>
          </a:bodyPr>
          <a:lstStyle/>
          <a:p>
            <a:r>
              <a:rPr lang="en-US" dirty="0"/>
              <a:t>HSET user:1 name "Dmitry"</a:t>
            </a:r>
          </a:p>
          <a:p>
            <a:r>
              <a:rPr lang="en-US" dirty="0"/>
              <a:t>HSET user:1 age 40</a:t>
            </a:r>
          </a:p>
          <a:p>
            <a:r>
              <a:rPr lang="en-US" dirty="0"/>
              <a:t>HGET user:1 name</a:t>
            </a:r>
          </a:p>
          <a:p>
            <a:r>
              <a:rPr lang="en-US" dirty="0"/>
              <a:t>HSET user:1 name "Ivan"</a:t>
            </a:r>
          </a:p>
          <a:p>
            <a:r>
              <a:rPr lang="en-US" dirty="0"/>
              <a:t>HINCRBY user:1 age 1</a:t>
            </a:r>
          </a:p>
          <a:p>
            <a:r>
              <a:rPr lang="en-US" dirty="0"/>
              <a:t>HGETALL user:1</a:t>
            </a:r>
          </a:p>
          <a:p>
            <a:r>
              <a:rPr lang="en-US" dirty="0"/>
              <a:t>HKEYS user:1</a:t>
            </a:r>
          </a:p>
          <a:p>
            <a:r>
              <a:rPr lang="en-US" dirty="0"/>
              <a:t>HVALS user:1</a:t>
            </a:r>
          </a:p>
          <a:p>
            <a:r>
              <a:rPr lang="en-US" dirty="0"/>
              <a:t>HDEL user:1 age</a:t>
            </a:r>
          </a:p>
          <a:p>
            <a:r>
              <a:rPr lang="en-US" dirty="0"/>
              <a:t>DEL user:1</a:t>
            </a:r>
            <a:endParaRPr lang="ru-RU" dirty="0"/>
          </a:p>
        </p:txBody>
      </p:sp>
      <p:sp>
        <p:nvSpPr>
          <p:cNvPr id="4" name="Объект 3"/>
          <p:cNvSpPr>
            <a:spLocks noGrp="1"/>
          </p:cNvSpPr>
          <p:nvPr>
            <p:ph sz="half" idx="2"/>
          </p:nvPr>
        </p:nvSpPr>
        <p:spPr>
          <a:xfrm>
            <a:off x="6417965" y="2420888"/>
            <a:ext cx="4248472" cy="3921224"/>
          </a:xfrm>
        </p:spPr>
        <p:txBody>
          <a:bodyPr>
            <a:normAutofit/>
          </a:bodyPr>
          <a:lstStyle/>
          <a:p>
            <a:r>
              <a:rPr lang="ru-RU" dirty="0"/>
              <a:t># Установить значение</a:t>
            </a:r>
          </a:p>
          <a:p>
            <a:r>
              <a:rPr lang="ru-RU" dirty="0"/>
              <a:t># Получить значение поля</a:t>
            </a:r>
          </a:p>
          <a:p>
            <a:r>
              <a:rPr lang="ru-RU" dirty="0"/>
              <a:t># Изменить значение</a:t>
            </a:r>
          </a:p>
          <a:p>
            <a:r>
              <a:rPr lang="ru-RU" dirty="0"/>
              <a:t># Инкрементировать значение</a:t>
            </a:r>
          </a:p>
          <a:p>
            <a:r>
              <a:rPr lang="ru-RU" dirty="0"/>
              <a:t># Получить пары «поле-значение»</a:t>
            </a:r>
          </a:p>
          <a:p>
            <a:r>
              <a:rPr lang="ru-RU" dirty="0"/>
              <a:t># Получить все поля</a:t>
            </a:r>
          </a:p>
          <a:p>
            <a:r>
              <a:rPr lang="ru-RU" dirty="0"/>
              <a:t># Получить все значения</a:t>
            </a:r>
          </a:p>
          <a:p>
            <a:r>
              <a:rPr lang="ru-RU" dirty="0"/>
              <a:t># Удалить одно поле</a:t>
            </a:r>
          </a:p>
          <a:p>
            <a:r>
              <a:rPr lang="ru-RU" dirty="0"/>
              <a:t># Удалить всю хэш-таблицу</a:t>
            </a:r>
          </a:p>
        </p:txBody>
      </p:sp>
    </p:spTree>
    <p:extLst>
      <p:ext uri="{BB962C8B-B14F-4D97-AF65-F5344CB8AC3E}">
        <p14:creationId xmlns:p14="http://schemas.microsoft.com/office/powerpoint/2010/main" val="15510641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Сценарии использования</a:t>
            </a:r>
          </a:p>
        </p:txBody>
      </p:sp>
      <p:sp>
        <p:nvSpPr>
          <p:cNvPr id="3" name="Объект 2"/>
          <p:cNvSpPr>
            <a:spLocks noGrp="1"/>
          </p:cNvSpPr>
          <p:nvPr>
            <p:ph idx="1"/>
          </p:nvPr>
        </p:nvSpPr>
        <p:spPr>
          <a:xfrm>
            <a:off x="1039390" y="2489202"/>
            <a:ext cx="9624223" cy="4252167"/>
          </a:xfrm>
        </p:spPr>
        <p:txBody>
          <a:bodyPr>
            <a:normAutofit/>
          </a:bodyPr>
          <a:lstStyle/>
          <a:p>
            <a:r>
              <a:rPr lang="ru-RU" sz="2400" dirty="0"/>
              <a:t>хранение составных объектов</a:t>
            </a:r>
            <a:endParaRPr lang="en-US" sz="2400" dirty="0"/>
          </a:p>
          <a:p>
            <a:pPr lvl="1"/>
            <a:r>
              <a:rPr lang="ru-RU" sz="2200" dirty="0"/>
              <a:t>вторичный ключ</a:t>
            </a:r>
            <a:endParaRPr lang="en-US" sz="2200" dirty="0"/>
          </a:p>
          <a:p>
            <a:endParaRPr lang="en-US" sz="2400" dirty="0"/>
          </a:p>
          <a:p>
            <a:r>
              <a:rPr lang="ru-RU" sz="2400" dirty="0"/>
              <a:t>Важно помнить:</a:t>
            </a:r>
            <a:endParaRPr lang="en-US" sz="2400" dirty="0"/>
          </a:p>
          <a:p>
            <a:pPr lvl="1"/>
            <a:r>
              <a:rPr lang="ru-RU" sz="2000" dirty="0"/>
              <a:t>индексов, поиска и сортировки для хэш-таблиц нет</a:t>
            </a:r>
            <a:endParaRPr lang="en-US" sz="2000" dirty="0"/>
          </a:p>
          <a:p>
            <a:pPr lvl="1"/>
            <a:r>
              <a:rPr lang="ru-RU" sz="2000" dirty="0"/>
              <a:t>типовой сценарий сохранения новых объектов:</a:t>
            </a:r>
            <a:endParaRPr lang="en-US" sz="2000" dirty="0"/>
          </a:p>
          <a:p>
            <a:pPr lvl="2"/>
            <a:r>
              <a:rPr lang="ru-RU" sz="1600" dirty="0"/>
              <a:t>INCR </a:t>
            </a:r>
            <a:r>
              <a:rPr lang="ru-RU" sz="1600" dirty="0" err="1"/>
              <a:t>users:sequence</a:t>
            </a:r>
            <a:r>
              <a:rPr lang="en-US" sz="1600" dirty="0"/>
              <a:t>  </a:t>
            </a:r>
            <a:r>
              <a:rPr lang="ru-RU" sz="1600" dirty="0"/>
              <a:t># Вернулось 15</a:t>
            </a:r>
          </a:p>
          <a:p>
            <a:pPr lvl="2"/>
            <a:r>
              <a:rPr lang="ru-RU" sz="1600" dirty="0"/>
              <a:t>HSET user:15 </a:t>
            </a:r>
            <a:r>
              <a:rPr lang="ru-RU" sz="1600" dirty="0" err="1"/>
              <a:t>name</a:t>
            </a:r>
            <a:r>
              <a:rPr lang="ru-RU" sz="1600" dirty="0"/>
              <a:t> …</a:t>
            </a:r>
            <a:r>
              <a:rPr lang="en-US" sz="1600" dirty="0"/>
              <a:t> </a:t>
            </a:r>
            <a:r>
              <a:rPr lang="ru-RU" sz="1600" dirty="0"/>
              <a:t># Дальше сохраняем по этому ключу</a:t>
            </a:r>
          </a:p>
          <a:p>
            <a:pPr lvl="1"/>
            <a:endParaRPr lang="ru-RU" sz="2000" dirty="0"/>
          </a:p>
        </p:txBody>
      </p:sp>
    </p:spTree>
    <p:extLst>
      <p:ext uri="{BB962C8B-B14F-4D97-AF65-F5344CB8AC3E}">
        <p14:creationId xmlns:p14="http://schemas.microsoft.com/office/powerpoint/2010/main" val="13304841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037874-8EB3-2129-11EF-8BEE5E263601}"/>
              </a:ext>
            </a:extLst>
          </p:cNvPr>
          <p:cNvSpPr>
            <a:spLocks noGrp="1"/>
          </p:cNvSpPr>
          <p:nvPr>
            <p:ph type="title"/>
          </p:nvPr>
        </p:nvSpPr>
        <p:spPr/>
        <p:txBody>
          <a:bodyPr/>
          <a:lstStyle/>
          <a:p>
            <a:r>
              <a:rPr lang="ru-RU" spc="-1" dirty="0">
                <a:solidFill>
                  <a:srgbClr val="FFFFFF"/>
                </a:solidFill>
                <a:latin typeface="Century Gothic"/>
              </a:rPr>
              <a:t>Проверка знаний</a:t>
            </a:r>
            <a:endParaRPr lang="ru-RU" dirty="0"/>
          </a:p>
        </p:txBody>
      </p:sp>
      <p:sp>
        <p:nvSpPr>
          <p:cNvPr id="3" name="Объект 2">
            <a:extLst>
              <a:ext uri="{FF2B5EF4-FFF2-40B4-BE49-F238E27FC236}">
                <a16:creationId xmlns:a16="http://schemas.microsoft.com/office/drawing/2014/main" id="{9F7F7303-D718-35E4-B4F4-A72F546BBA91}"/>
              </a:ext>
            </a:extLst>
          </p:cNvPr>
          <p:cNvSpPr>
            <a:spLocks noGrp="1"/>
          </p:cNvSpPr>
          <p:nvPr>
            <p:ph idx="1"/>
          </p:nvPr>
        </p:nvSpPr>
        <p:spPr>
          <a:xfrm>
            <a:off x="1154953" y="2489202"/>
            <a:ext cx="8653238" cy="4280089"/>
          </a:xfrm>
        </p:spPr>
        <p:txBody>
          <a:bodyPr/>
          <a:lstStyle/>
          <a:p>
            <a:r>
              <a:rPr lang="ru-RU" dirty="0"/>
              <a:t>К какому типу данных приводятся все значения в </a:t>
            </a:r>
            <a:r>
              <a:rPr lang="ru-RU" dirty="0" err="1"/>
              <a:t>Redis</a:t>
            </a:r>
            <a:r>
              <a:rPr lang="ru-RU" dirty="0"/>
              <a:t>?</a:t>
            </a:r>
          </a:p>
          <a:p>
            <a:endParaRPr lang="ru-RU" dirty="0"/>
          </a:p>
          <a:p>
            <a:r>
              <a:rPr lang="ru-RU" dirty="0"/>
              <a:t>У вас в </a:t>
            </a:r>
            <a:r>
              <a:rPr lang="ru-RU" dirty="0" err="1"/>
              <a:t>Redis</a:t>
            </a:r>
            <a:r>
              <a:rPr lang="ru-RU" dirty="0"/>
              <a:t> хранится режим работы сервиса («Онлайн-Техобслуживание»). Предложите наиболее компактное представление этих данных.</a:t>
            </a:r>
          </a:p>
          <a:p>
            <a:endParaRPr lang="ru-RU" dirty="0"/>
          </a:p>
          <a:p>
            <a:r>
              <a:rPr lang="ru-RU" dirty="0"/>
              <a:t>Для каких сценариев может потребоваться время жизни ключей(TTL)?</a:t>
            </a:r>
          </a:p>
          <a:p>
            <a:endParaRPr lang="ru-RU" dirty="0"/>
          </a:p>
        </p:txBody>
      </p:sp>
    </p:spTree>
    <p:extLst>
      <p:ext uri="{BB962C8B-B14F-4D97-AF65-F5344CB8AC3E}">
        <p14:creationId xmlns:p14="http://schemas.microsoft.com/office/powerpoint/2010/main" val="198480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7007" y="927100"/>
            <a:ext cx="8119353" cy="709865"/>
          </a:xfrm>
        </p:spPr>
        <p:txBody>
          <a:bodyPr/>
          <a:lstStyle/>
          <a:p>
            <a:r>
              <a:rPr lang="ru-RU" dirty="0"/>
              <a:t>Проблема: хранение списков</a:t>
            </a:r>
          </a:p>
        </p:txBody>
      </p:sp>
      <p:sp>
        <p:nvSpPr>
          <p:cNvPr id="3" name="Объект 2"/>
          <p:cNvSpPr>
            <a:spLocks noGrp="1"/>
          </p:cNvSpPr>
          <p:nvPr>
            <p:ph idx="1"/>
          </p:nvPr>
        </p:nvSpPr>
        <p:spPr>
          <a:xfrm>
            <a:off x="1138066" y="2180121"/>
            <a:ext cx="8918374" cy="2487469"/>
          </a:xfrm>
        </p:spPr>
        <p:txBody>
          <a:bodyPr>
            <a:normAutofit/>
          </a:bodyPr>
          <a:lstStyle/>
          <a:p>
            <a:r>
              <a:rPr lang="ru-RU" sz="2200" dirty="0"/>
              <a:t>строки и хэш-таблицы плохо подходят для хранения последовательных списков</a:t>
            </a:r>
            <a:endParaRPr lang="en-US" sz="2200" dirty="0"/>
          </a:p>
          <a:p>
            <a:r>
              <a:rPr lang="ru-RU" sz="2200" dirty="0"/>
              <a:t>мы можем быстро получить доступ к элементу по ключу</a:t>
            </a:r>
            <a:endParaRPr lang="en-US" sz="2200" dirty="0"/>
          </a:p>
          <a:p>
            <a:r>
              <a:rPr lang="ru-RU" sz="2200" dirty="0"/>
              <a:t>но у нас будут сложности при удалении и добавлении элементов</a:t>
            </a:r>
          </a:p>
        </p:txBody>
      </p:sp>
      <p:pic>
        <p:nvPicPr>
          <p:cNvPr id="4" name="Рисунок 3"/>
          <p:cNvPicPr>
            <a:picLocks noChangeAspect="1"/>
          </p:cNvPicPr>
          <p:nvPr/>
        </p:nvPicPr>
        <p:blipFill>
          <a:blip r:embed="rId2"/>
          <a:stretch>
            <a:fillRect/>
          </a:stretch>
        </p:blipFill>
        <p:spPr>
          <a:xfrm>
            <a:off x="4117459" y="4667590"/>
            <a:ext cx="4067944" cy="2086259"/>
          </a:xfrm>
          <a:prstGeom prst="rect">
            <a:avLst/>
          </a:prstGeom>
        </p:spPr>
      </p:pic>
      <p:sp>
        <p:nvSpPr>
          <p:cNvPr id="6" name="TextBox 5"/>
          <p:cNvSpPr txBox="1"/>
          <p:nvPr/>
        </p:nvSpPr>
        <p:spPr>
          <a:xfrm>
            <a:off x="3785419" y="5152103"/>
            <a:ext cx="1980029" cy="600164"/>
          </a:xfrm>
          <a:prstGeom prst="rect">
            <a:avLst/>
          </a:prstGeom>
          <a:noFill/>
        </p:spPr>
        <p:txBody>
          <a:bodyPr wrap="none" rtlCol="0">
            <a:spAutoFit/>
          </a:bodyPr>
          <a:lstStyle/>
          <a:p>
            <a:r>
              <a:rPr lang="ru-RU" sz="1100" dirty="0"/>
              <a:t>А что делать с ключами,</a:t>
            </a:r>
          </a:p>
          <a:p>
            <a:r>
              <a:rPr lang="ru-RU" sz="1100" dirty="0"/>
              <a:t>если нам нужно удалить </a:t>
            </a:r>
          </a:p>
          <a:p>
            <a:r>
              <a:rPr lang="ru-RU" sz="1100" dirty="0"/>
              <a:t>второй элемент?</a:t>
            </a:r>
          </a:p>
        </p:txBody>
      </p:sp>
      <p:sp>
        <p:nvSpPr>
          <p:cNvPr id="7" name="TextBox 6"/>
          <p:cNvSpPr txBox="1"/>
          <p:nvPr/>
        </p:nvSpPr>
        <p:spPr>
          <a:xfrm>
            <a:off x="6277896" y="6316830"/>
            <a:ext cx="2401619" cy="430887"/>
          </a:xfrm>
          <a:prstGeom prst="rect">
            <a:avLst/>
          </a:prstGeom>
          <a:noFill/>
        </p:spPr>
        <p:txBody>
          <a:bodyPr wrap="none" rtlCol="0">
            <a:spAutoFit/>
          </a:bodyPr>
          <a:lstStyle/>
          <a:p>
            <a:r>
              <a:rPr lang="ru-RU" sz="1100" dirty="0"/>
              <a:t>А как узнать ключ, по которому</a:t>
            </a:r>
          </a:p>
          <a:p>
            <a:r>
              <a:rPr lang="ru-RU" sz="1100" dirty="0"/>
              <a:t>лежит последний пост?</a:t>
            </a:r>
          </a:p>
        </p:txBody>
      </p:sp>
    </p:spTree>
    <p:extLst>
      <p:ext uri="{BB962C8B-B14F-4D97-AF65-F5344CB8AC3E}">
        <p14:creationId xmlns:p14="http://schemas.microsoft.com/office/powerpoint/2010/main" val="1151093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Вопросы на засыпку</a:t>
            </a:r>
          </a:p>
        </p:txBody>
      </p:sp>
      <p:sp>
        <p:nvSpPr>
          <p:cNvPr id="3" name="Объект 2"/>
          <p:cNvSpPr>
            <a:spLocks noGrp="1"/>
          </p:cNvSpPr>
          <p:nvPr>
            <p:ph idx="1"/>
          </p:nvPr>
        </p:nvSpPr>
        <p:spPr>
          <a:xfrm>
            <a:off x="1295027" y="2489202"/>
            <a:ext cx="9454107" cy="1083815"/>
          </a:xfrm>
        </p:spPr>
        <p:txBody>
          <a:bodyPr>
            <a:normAutofit/>
          </a:bodyPr>
          <a:lstStyle/>
          <a:p>
            <a:pPr marL="0" indent="0">
              <a:buNone/>
            </a:pPr>
            <a:r>
              <a:rPr lang="ru-RU" sz="2400" dirty="0"/>
              <a:t>Что такое связный список и чем он отличается от массива?</a:t>
            </a:r>
          </a:p>
        </p:txBody>
      </p:sp>
      <p:sp>
        <p:nvSpPr>
          <p:cNvPr id="5" name="Прямоугольник 4"/>
          <p:cNvSpPr/>
          <p:nvPr/>
        </p:nvSpPr>
        <p:spPr>
          <a:xfrm>
            <a:off x="2290917" y="4218039"/>
            <a:ext cx="1386349" cy="3342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3704957" y="4216110"/>
            <a:ext cx="1386349" cy="3342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5109353" y="4216110"/>
            <a:ext cx="1386349" cy="3342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6523393" y="4214181"/>
            <a:ext cx="1386349" cy="3342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2288987" y="4574925"/>
            <a:ext cx="1386349" cy="3342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3703027" y="4572996"/>
            <a:ext cx="1386349" cy="3342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5107423" y="4572996"/>
            <a:ext cx="1386349" cy="3342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p:nvPr/>
        </p:nvSpPr>
        <p:spPr>
          <a:xfrm>
            <a:off x="6521463" y="4571067"/>
            <a:ext cx="1386349" cy="3342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p:nvPr/>
        </p:nvSpPr>
        <p:spPr>
          <a:xfrm>
            <a:off x="2304227" y="6137026"/>
            <a:ext cx="1368614" cy="3171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4445447" y="6144646"/>
            <a:ext cx="1368614" cy="3171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p:nvPr/>
        </p:nvSpPr>
        <p:spPr>
          <a:xfrm>
            <a:off x="6617147" y="6144646"/>
            <a:ext cx="1368614" cy="3171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8758367" y="6152266"/>
            <a:ext cx="1368614" cy="3171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0" name="Прямая со стрелкой 19"/>
          <p:cNvCxnSpPr/>
          <p:nvPr/>
        </p:nvCxnSpPr>
        <p:spPr>
          <a:xfrm>
            <a:off x="3825240" y="6324600"/>
            <a:ext cx="480060" cy="76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a:off x="5989320" y="6309360"/>
            <a:ext cx="480060" cy="76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a:off x="8145780" y="6316980"/>
            <a:ext cx="480060" cy="76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94561" y="3604260"/>
            <a:ext cx="1989647" cy="369332"/>
          </a:xfrm>
          <a:prstGeom prst="rect">
            <a:avLst/>
          </a:prstGeom>
          <a:noFill/>
        </p:spPr>
        <p:txBody>
          <a:bodyPr wrap="none" rtlCol="0">
            <a:spAutoFit/>
          </a:bodyPr>
          <a:lstStyle/>
          <a:p>
            <a:r>
              <a:rPr lang="ru-RU" dirty="0"/>
              <a:t>Массив (</a:t>
            </a:r>
            <a:r>
              <a:rPr lang="en-US" dirty="0"/>
              <a:t>Array):</a:t>
            </a:r>
            <a:endParaRPr lang="ru-RU" dirty="0"/>
          </a:p>
        </p:txBody>
      </p:sp>
      <p:sp>
        <p:nvSpPr>
          <p:cNvPr id="24" name="TextBox 23"/>
          <p:cNvSpPr txBox="1"/>
          <p:nvPr/>
        </p:nvSpPr>
        <p:spPr>
          <a:xfrm>
            <a:off x="2621280" y="4556761"/>
            <a:ext cx="631904" cy="307777"/>
          </a:xfrm>
          <a:prstGeom prst="rect">
            <a:avLst/>
          </a:prstGeom>
          <a:noFill/>
        </p:spPr>
        <p:txBody>
          <a:bodyPr wrap="none" rtlCol="0">
            <a:spAutoFit/>
          </a:bodyPr>
          <a:lstStyle/>
          <a:p>
            <a:r>
              <a:rPr lang="ru-RU" sz="1400" dirty="0"/>
              <a:t>Иван</a:t>
            </a:r>
          </a:p>
        </p:txBody>
      </p:sp>
      <p:sp>
        <p:nvSpPr>
          <p:cNvPr id="25" name="TextBox 24"/>
          <p:cNvSpPr txBox="1"/>
          <p:nvPr/>
        </p:nvSpPr>
        <p:spPr>
          <a:xfrm>
            <a:off x="3939541" y="4556761"/>
            <a:ext cx="861133" cy="307777"/>
          </a:xfrm>
          <a:prstGeom prst="rect">
            <a:avLst/>
          </a:prstGeom>
          <a:noFill/>
        </p:spPr>
        <p:txBody>
          <a:bodyPr wrap="none" rtlCol="0">
            <a:spAutoFit/>
          </a:bodyPr>
          <a:lstStyle/>
          <a:p>
            <a:r>
              <a:rPr lang="ru-RU" sz="1400" dirty="0"/>
              <a:t>Сергей</a:t>
            </a:r>
          </a:p>
        </p:txBody>
      </p:sp>
      <p:sp>
        <p:nvSpPr>
          <p:cNvPr id="26" name="TextBox 25"/>
          <p:cNvSpPr txBox="1"/>
          <p:nvPr/>
        </p:nvSpPr>
        <p:spPr>
          <a:xfrm>
            <a:off x="5379721" y="4556761"/>
            <a:ext cx="780983" cy="307777"/>
          </a:xfrm>
          <a:prstGeom prst="rect">
            <a:avLst/>
          </a:prstGeom>
          <a:noFill/>
        </p:spPr>
        <p:txBody>
          <a:bodyPr wrap="none" rtlCol="0">
            <a:spAutoFit/>
          </a:bodyPr>
          <a:lstStyle/>
          <a:p>
            <a:r>
              <a:rPr lang="ru-RU" sz="1400" dirty="0"/>
              <a:t>Ирина</a:t>
            </a:r>
          </a:p>
        </p:txBody>
      </p:sp>
      <p:sp>
        <p:nvSpPr>
          <p:cNvPr id="27" name="TextBox 26"/>
          <p:cNvSpPr txBox="1"/>
          <p:nvPr/>
        </p:nvSpPr>
        <p:spPr>
          <a:xfrm>
            <a:off x="6736081" y="4556761"/>
            <a:ext cx="854721" cy="307777"/>
          </a:xfrm>
          <a:prstGeom prst="rect">
            <a:avLst/>
          </a:prstGeom>
          <a:noFill/>
        </p:spPr>
        <p:txBody>
          <a:bodyPr wrap="none" rtlCol="0">
            <a:spAutoFit/>
          </a:bodyPr>
          <a:lstStyle/>
          <a:p>
            <a:r>
              <a:rPr lang="ru-RU" sz="1400" dirty="0"/>
              <a:t>Степан</a:t>
            </a:r>
          </a:p>
        </p:txBody>
      </p:sp>
      <p:sp>
        <p:nvSpPr>
          <p:cNvPr id="28" name="TextBox 27"/>
          <p:cNvSpPr txBox="1"/>
          <p:nvPr/>
        </p:nvSpPr>
        <p:spPr>
          <a:xfrm>
            <a:off x="2804160" y="4198620"/>
            <a:ext cx="312906" cy="369332"/>
          </a:xfrm>
          <a:prstGeom prst="rect">
            <a:avLst/>
          </a:prstGeom>
          <a:noFill/>
        </p:spPr>
        <p:txBody>
          <a:bodyPr wrap="none" rtlCol="0">
            <a:spAutoFit/>
          </a:bodyPr>
          <a:lstStyle/>
          <a:p>
            <a:r>
              <a:rPr lang="ru-RU" dirty="0">
                <a:solidFill>
                  <a:schemeClr val="bg1"/>
                </a:solidFill>
              </a:rPr>
              <a:t>0</a:t>
            </a:r>
          </a:p>
        </p:txBody>
      </p:sp>
      <p:sp>
        <p:nvSpPr>
          <p:cNvPr id="29" name="TextBox 28"/>
          <p:cNvSpPr txBox="1"/>
          <p:nvPr/>
        </p:nvSpPr>
        <p:spPr>
          <a:xfrm>
            <a:off x="4236720" y="4183380"/>
            <a:ext cx="312906" cy="369332"/>
          </a:xfrm>
          <a:prstGeom prst="rect">
            <a:avLst/>
          </a:prstGeom>
          <a:noFill/>
        </p:spPr>
        <p:txBody>
          <a:bodyPr wrap="none" rtlCol="0">
            <a:spAutoFit/>
          </a:bodyPr>
          <a:lstStyle/>
          <a:p>
            <a:r>
              <a:rPr lang="ru-RU" dirty="0">
                <a:solidFill>
                  <a:schemeClr val="bg1"/>
                </a:solidFill>
              </a:rPr>
              <a:t>1</a:t>
            </a:r>
          </a:p>
        </p:txBody>
      </p:sp>
      <p:sp>
        <p:nvSpPr>
          <p:cNvPr id="30" name="TextBox 29"/>
          <p:cNvSpPr txBox="1"/>
          <p:nvPr/>
        </p:nvSpPr>
        <p:spPr>
          <a:xfrm>
            <a:off x="5661660" y="4198620"/>
            <a:ext cx="312906" cy="369332"/>
          </a:xfrm>
          <a:prstGeom prst="rect">
            <a:avLst/>
          </a:prstGeom>
          <a:noFill/>
        </p:spPr>
        <p:txBody>
          <a:bodyPr wrap="none" rtlCol="0">
            <a:spAutoFit/>
          </a:bodyPr>
          <a:lstStyle/>
          <a:p>
            <a:r>
              <a:rPr lang="ru-RU" dirty="0">
                <a:solidFill>
                  <a:schemeClr val="bg1"/>
                </a:solidFill>
              </a:rPr>
              <a:t>2</a:t>
            </a:r>
          </a:p>
        </p:txBody>
      </p:sp>
      <p:sp>
        <p:nvSpPr>
          <p:cNvPr id="31" name="TextBox 30"/>
          <p:cNvSpPr txBox="1"/>
          <p:nvPr/>
        </p:nvSpPr>
        <p:spPr>
          <a:xfrm>
            <a:off x="7025640" y="4183380"/>
            <a:ext cx="312906" cy="369332"/>
          </a:xfrm>
          <a:prstGeom prst="rect">
            <a:avLst/>
          </a:prstGeom>
          <a:noFill/>
        </p:spPr>
        <p:txBody>
          <a:bodyPr wrap="none" rtlCol="0">
            <a:spAutoFit/>
          </a:bodyPr>
          <a:lstStyle/>
          <a:p>
            <a:r>
              <a:rPr lang="ru-RU" dirty="0">
                <a:solidFill>
                  <a:schemeClr val="bg1"/>
                </a:solidFill>
              </a:rPr>
              <a:t>3</a:t>
            </a:r>
          </a:p>
        </p:txBody>
      </p:sp>
      <p:sp>
        <p:nvSpPr>
          <p:cNvPr id="32" name="TextBox 31"/>
          <p:cNvSpPr txBox="1"/>
          <p:nvPr/>
        </p:nvSpPr>
        <p:spPr>
          <a:xfrm>
            <a:off x="2636520" y="6126481"/>
            <a:ext cx="631904" cy="307777"/>
          </a:xfrm>
          <a:prstGeom prst="rect">
            <a:avLst/>
          </a:prstGeom>
          <a:noFill/>
        </p:spPr>
        <p:txBody>
          <a:bodyPr wrap="none" rtlCol="0">
            <a:spAutoFit/>
          </a:bodyPr>
          <a:lstStyle/>
          <a:p>
            <a:r>
              <a:rPr lang="ru-RU" sz="1400" dirty="0"/>
              <a:t>Иван</a:t>
            </a:r>
          </a:p>
        </p:txBody>
      </p:sp>
      <p:sp>
        <p:nvSpPr>
          <p:cNvPr id="33" name="TextBox 32"/>
          <p:cNvSpPr txBox="1"/>
          <p:nvPr/>
        </p:nvSpPr>
        <p:spPr>
          <a:xfrm>
            <a:off x="4678681" y="6134101"/>
            <a:ext cx="861133" cy="307777"/>
          </a:xfrm>
          <a:prstGeom prst="rect">
            <a:avLst/>
          </a:prstGeom>
          <a:noFill/>
        </p:spPr>
        <p:txBody>
          <a:bodyPr wrap="none" rtlCol="0">
            <a:spAutoFit/>
          </a:bodyPr>
          <a:lstStyle/>
          <a:p>
            <a:r>
              <a:rPr lang="ru-RU" sz="1400" dirty="0"/>
              <a:t>Сергей</a:t>
            </a:r>
          </a:p>
        </p:txBody>
      </p:sp>
      <p:sp>
        <p:nvSpPr>
          <p:cNvPr id="34" name="TextBox 33"/>
          <p:cNvSpPr txBox="1"/>
          <p:nvPr/>
        </p:nvSpPr>
        <p:spPr>
          <a:xfrm>
            <a:off x="6903721" y="6141721"/>
            <a:ext cx="780983" cy="307777"/>
          </a:xfrm>
          <a:prstGeom prst="rect">
            <a:avLst/>
          </a:prstGeom>
          <a:noFill/>
        </p:spPr>
        <p:txBody>
          <a:bodyPr wrap="none" rtlCol="0">
            <a:spAutoFit/>
          </a:bodyPr>
          <a:lstStyle/>
          <a:p>
            <a:r>
              <a:rPr lang="ru-RU" sz="1400" dirty="0"/>
              <a:t>Ирина</a:t>
            </a:r>
          </a:p>
        </p:txBody>
      </p:sp>
      <p:sp>
        <p:nvSpPr>
          <p:cNvPr id="35" name="TextBox 34"/>
          <p:cNvSpPr txBox="1"/>
          <p:nvPr/>
        </p:nvSpPr>
        <p:spPr>
          <a:xfrm>
            <a:off x="8983981" y="6156961"/>
            <a:ext cx="854721" cy="307777"/>
          </a:xfrm>
          <a:prstGeom prst="rect">
            <a:avLst/>
          </a:prstGeom>
          <a:noFill/>
        </p:spPr>
        <p:txBody>
          <a:bodyPr wrap="none" rtlCol="0">
            <a:spAutoFit/>
          </a:bodyPr>
          <a:lstStyle/>
          <a:p>
            <a:r>
              <a:rPr lang="ru-RU" sz="1400" dirty="0"/>
              <a:t>Степан</a:t>
            </a:r>
          </a:p>
        </p:txBody>
      </p:sp>
      <p:sp>
        <p:nvSpPr>
          <p:cNvPr id="36" name="TextBox 35"/>
          <p:cNvSpPr txBox="1"/>
          <p:nvPr/>
        </p:nvSpPr>
        <p:spPr>
          <a:xfrm>
            <a:off x="2194560" y="5387340"/>
            <a:ext cx="3507692" cy="369332"/>
          </a:xfrm>
          <a:prstGeom prst="rect">
            <a:avLst/>
          </a:prstGeom>
          <a:noFill/>
        </p:spPr>
        <p:txBody>
          <a:bodyPr wrap="none" rtlCol="0">
            <a:spAutoFit/>
          </a:bodyPr>
          <a:lstStyle/>
          <a:p>
            <a:r>
              <a:rPr lang="ru-RU" dirty="0"/>
              <a:t>Связный список</a:t>
            </a:r>
            <a:r>
              <a:rPr lang="en-US" dirty="0"/>
              <a:t> (Linked List):</a:t>
            </a:r>
            <a:r>
              <a:rPr lang="ru-RU" dirty="0"/>
              <a:t> </a:t>
            </a:r>
          </a:p>
        </p:txBody>
      </p:sp>
    </p:spTree>
    <p:extLst>
      <p:ext uri="{BB962C8B-B14F-4D97-AF65-F5344CB8AC3E}">
        <p14:creationId xmlns:p14="http://schemas.microsoft.com/office/powerpoint/2010/main" val="392958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4954" y="973669"/>
            <a:ext cx="8825659" cy="706964"/>
          </a:xfrm>
        </p:spPr>
        <p:txBody>
          <a:bodyPr>
            <a:normAutofit/>
          </a:bodyPr>
          <a:lstStyle/>
          <a:p>
            <a:r>
              <a:rPr lang="ru-RU" dirty="0"/>
              <a:t>Нюансы</a:t>
            </a:r>
          </a:p>
        </p:txBody>
      </p:sp>
      <p:pic>
        <p:nvPicPr>
          <p:cNvPr id="5" name="Рисунок 4"/>
          <p:cNvPicPr>
            <a:picLocks noChangeAspect="1"/>
          </p:cNvPicPr>
          <p:nvPr/>
        </p:nvPicPr>
        <p:blipFill>
          <a:blip r:embed="rId2"/>
          <a:stretch>
            <a:fillRect/>
          </a:stretch>
        </p:blipFill>
        <p:spPr>
          <a:xfrm>
            <a:off x="1646399" y="2775951"/>
            <a:ext cx="3355159" cy="3067163"/>
          </a:xfrm>
          <a:prstGeom prst="roundRect">
            <a:avLst>
              <a:gd name="adj" fmla="val 1858"/>
            </a:avLst>
          </a:prstGeom>
          <a:effectLst>
            <a:outerShdw blurRad="50800" dist="50800" dir="5400000" algn="tl" rotWithShape="0">
              <a:srgbClr val="000000">
                <a:alpha val="43000"/>
              </a:srgbClr>
            </a:outerShdw>
          </a:effectLst>
        </p:spPr>
      </p:pic>
      <p:sp>
        <p:nvSpPr>
          <p:cNvPr id="3" name="Объект 2"/>
          <p:cNvSpPr>
            <a:spLocks noGrp="1"/>
          </p:cNvSpPr>
          <p:nvPr>
            <p:ph idx="1"/>
          </p:nvPr>
        </p:nvSpPr>
        <p:spPr>
          <a:xfrm>
            <a:off x="5980954" y="2603500"/>
            <a:ext cx="5682881" cy="3416300"/>
          </a:xfrm>
        </p:spPr>
        <p:txBody>
          <a:bodyPr anchor="ctr">
            <a:normAutofit/>
          </a:bodyPr>
          <a:lstStyle/>
          <a:p>
            <a:r>
              <a:rPr lang="ru-RU" dirty="0"/>
              <a:t>Подобная гибкость требует компромиссов.</a:t>
            </a:r>
          </a:p>
          <a:p>
            <a:r>
              <a:rPr lang="ru-RU" dirty="0"/>
              <a:t>В </a:t>
            </a:r>
            <a:r>
              <a:rPr lang="en-US" dirty="0" err="1"/>
              <a:t>Riak</a:t>
            </a:r>
            <a:r>
              <a:rPr lang="ru-RU" dirty="0"/>
              <a:t> нет хорошей поддержки произвольных запросов, а хранилища ключей и значений, по самой своей природе, плохо связываются друг с другом (иными словами, понятие внешнего ключа отсутствует). </a:t>
            </a:r>
          </a:p>
        </p:txBody>
      </p:sp>
    </p:spTree>
    <p:extLst>
      <p:ext uri="{BB962C8B-B14F-4D97-AF65-F5344CB8AC3E}">
        <p14:creationId xmlns:p14="http://schemas.microsoft.com/office/powerpoint/2010/main" val="752720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Списки</a:t>
            </a:r>
          </a:p>
        </p:txBody>
      </p:sp>
      <p:sp>
        <p:nvSpPr>
          <p:cNvPr id="3" name="Объект 2"/>
          <p:cNvSpPr>
            <a:spLocks noGrp="1"/>
          </p:cNvSpPr>
          <p:nvPr>
            <p:ph idx="1"/>
          </p:nvPr>
        </p:nvSpPr>
        <p:spPr>
          <a:xfrm>
            <a:off x="1078860" y="2348880"/>
            <a:ext cx="5233164" cy="4248472"/>
          </a:xfrm>
        </p:spPr>
        <p:txBody>
          <a:bodyPr>
            <a:normAutofit/>
          </a:bodyPr>
          <a:lstStyle/>
          <a:p>
            <a:r>
              <a:rPr lang="ru-RU" sz="2400" dirty="0"/>
              <a:t>под капотом связные списки</a:t>
            </a:r>
            <a:endParaRPr lang="en-US" sz="2400" dirty="0"/>
          </a:p>
          <a:p>
            <a:r>
              <a:rPr lang="ru-RU" sz="2400" dirty="0"/>
              <a:t>время доступа в начало/конец: O(1)</a:t>
            </a:r>
            <a:endParaRPr lang="en-US" sz="2400" dirty="0"/>
          </a:p>
          <a:p>
            <a:r>
              <a:rPr lang="ru-RU" sz="2400" dirty="0"/>
              <a:t>время произвольного доступа (в </a:t>
            </a:r>
            <a:r>
              <a:rPr lang="ru-RU" sz="2400" dirty="0" err="1"/>
              <a:t>т.ч</a:t>
            </a:r>
            <a:r>
              <a:rPr lang="ru-RU" sz="2400" dirty="0"/>
              <a:t>. поиск): O(N)</a:t>
            </a:r>
            <a:endParaRPr lang="en-US" sz="2400" dirty="0"/>
          </a:p>
          <a:p>
            <a:r>
              <a:rPr lang="ru-RU" sz="2400" dirty="0"/>
              <a:t>могут содержать неуникальные значения</a:t>
            </a:r>
          </a:p>
        </p:txBody>
      </p:sp>
      <p:pic>
        <p:nvPicPr>
          <p:cNvPr id="4" name="Рисунок 3"/>
          <p:cNvPicPr>
            <a:picLocks noChangeAspect="1"/>
          </p:cNvPicPr>
          <p:nvPr/>
        </p:nvPicPr>
        <p:blipFill>
          <a:blip r:embed="rId2"/>
          <a:stretch>
            <a:fillRect/>
          </a:stretch>
        </p:blipFill>
        <p:spPr>
          <a:xfrm>
            <a:off x="6281307" y="3019793"/>
            <a:ext cx="4355042" cy="2906646"/>
          </a:xfrm>
          <a:prstGeom prst="rect">
            <a:avLst/>
          </a:prstGeom>
        </p:spPr>
      </p:pic>
      <p:sp>
        <p:nvSpPr>
          <p:cNvPr id="5" name="TextBox 4"/>
          <p:cNvSpPr txBox="1"/>
          <p:nvPr/>
        </p:nvSpPr>
        <p:spPr>
          <a:xfrm>
            <a:off x="5956665" y="5451566"/>
            <a:ext cx="1970411" cy="415498"/>
          </a:xfrm>
          <a:prstGeom prst="rect">
            <a:avLst/>
          </a:prstGeom>
          <a:noFill/>
        </p:spPr>
        <p:txBody>
          <a:bodyPr wrap="none" rtlCol="0">
            <a:spAutoFit/>
          </a:bodyPr>
          <a:lstStyle/>
          <a:p>
            <a:r>
              <a:rPr lang="ru-RU" sz="1050" dirty="0"/>
              <a:t>При удалении элемента</a:t>
            </a:r>
          </a:p>
          <a:p>
            <a:r>
              <a:rPr lang="ru-RU" sz="1050" dirty="0"/>
              <a:t>он просто «пропускается»</a:t>
            </a:r>
          </a:p>
        </p:txBody>
      </p:sp>
    </p:spTree>
    <p:extLst>
      <p:ext uri="{BB962C8B-B14F-4D97-AF65-F5344CB8AC3E}">
        <p14:creationId xmlns:p14="http://schemas.microsoft.com/office/powerpoint/2010/main" val="2988817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Основные команды</a:t>
            </a:r>
          </a:p>
        </p:txBody>
      </p:sp>
      <p:sp>
        <p:nvSpPr>
          <p:cNvPr id="3" name="Объект 2"/>
          <p:cNvSpPr>
            <a:spLocks noGrp="1"/>
          </p:cNvSpPr>
          <p:nvPr>
            <p:ph sz="half" idx="1"/>
          </p:nvPr>
        </p:nvSpPr>
        <p:spPr>
          <a:xfrm>
            <a:off x="1526193" y="2276872"/>
            <a:ext cx="4425791" cy="4032448"/>
          </a:xfrm>
        </p:spPr>
        <p:txBody>
          <a:bodyPr>
            <a:normAutofit/>
          </a:bodyPr>
          <a:lstStyle/>
          <a:p>
            <a:r>
              <a:rPr lang="en-US" dirty="0"/>
              <a:t>RPUSH user:1:posts post:10</a:t>
            </a:r>
          </a:p>
          <a:p>
            <a:r>
              <a:rPr lang="en-US" dirty="0"/>
              <a:t>RPUSH user:1:posts post:11</a:t>
            </a:r>
          </a:p>
          <a:p>
            <a:r>
              <a:rPr lang="en-US" dirty="0"/>
              <a:t>RPUSH user:1:posts post:12</a:t>
            </a:r>
          </a:p>
          <a:p>
            <a:r>
              <a:rPr lang="en-US" dirty="0"/>
              <a:t>LPUSH user:1:posts post:9</a:t>
            </a:r>
          </a:p>
          <a:p>
            <a:r>
              <a:rPr lang="en-US" dirty="0"/>
              <a:t>LTRIM user:1:posts 0 2</a:t>
            </a:r>
          </a:p>
          <a:p>
            <a:r>
              <a:rPr lang="en-US" dirty="0"/>
              <a:t>LLEN user:1:posts</a:t>
            </a:r>
          </a:p>
          <a:p>
            <a:r>
              <a:rPr lang="en-US" dirty="0"/>
              <a:t>LRANGE user:1:posts 0 10</a:t>
            </a:r>
          </a:p>
          <a:p>
            <a:r>
              <a:rPr lang="en-US" dirty="0"/>
              <a:t>LINDEX user:1:posts 0</a:t>
            </a:r>
          </a:p>
          <a:p>
            <a:r>
              <a:rPr lang="en-US" dirty="0"/>
              <a:t>RPOP user:1:posts</a:t>
            </a:r>
          </a:p>
          <a:p>
            <a:r>
              <a:rPr lang="en-US" dirty="0"/>
              <a:t>LPOP user:1:posts</a:t>
            </a:r>
            <a:endParaRPr lang="ru-RU" dirty="0"/>
          </a:p>
        </p:txBody>
      </p:sp>
      <p:sp>
        <p:nvSpPr>
          <p:cNvPr id="4" name="Объект 3"/>
          <p:cNvSpPr>
            <a:spLocks noGrp="1"/>
          </p:cNvSpPr>
          <p:nvPr>
            <p:ph sz="half" idx="2"/>
          </p:nvPr>
        </p:nvSpPr>
        <p:spPr>
          <a:xfrm>
            <a:off x="6312024" y="2296480"/>
            <a:ext cx="4211960" cy="3993232"/>
          </a:xfrm>
        </p:spPr>
        <p:txBody>
          <a:bodyPr>
            <a:normAutofit/>
          </a:bodyPr>
          <a:lstStyle/>
          <a:p>
            <a:r>
              <a:rPr lang="ru-RU" dirty="0"/>
              <a:t># Добавить элемент в конец</a:t>
            </a:r>
            <a:endParaRPr lang="en-US" dirty="0"/>
          </a:p>
          <a:p>
            <a:r>
              <a:rPr lang="ru-RU" dirty="0"/>
              <a:t># Добавить элемент в конец</a:t>
            </a:r>
          </a:p>
          <a:p>
            <a:r>
              <a:rPr lang="ru-RU" dirty="0"/>
              <a:t># Добавить элемент в конец</a:t>
            </a:r>
          </a:p>
          <a:p>
            <a:r>
              <a:rPr lang="ru-RU" dirty="0"/>
              <a:t># Добавить элемент в начало</a:t>
            </a:r>
          </a:p>
          <a:p>
            <a:r>
              <a:rPr lang="ru-RU" dirty="0"/>
              <a:t># Обрезать список до 3 эл-</a:t>
            </a:r>
            <a:r>
              <a:rPr lang="ru-RU" dirty="0" err="1"/>
              <a:t>тов</a:t>
            </a:r>
            <a:endParaRPr lang="ru-RU" dirty="0"/>
          </a:p>
          <a:p>
            <a:r>
              <a:rPr lang="ru-RU" dirty="0"/>
              <a:t># Получить длину списка</a:t>
            </a:r>
          </a:p>
          <a:p>
            <a:r>
              <a:rPr lang="ru-RU" dirty="0"/>
              <a:t># Получить срез списка</a:t>
            </a:r>
          </a:p>
          <a:p>
            <a:r>
              <a:rPr lang="ru-RU" dirty="0"/>
              <a:t># Получить элемент по </a:t>
            </a:r>
            <a:r>
              <a:rPr lang="ru-RU" dirty="0" err="1"/>
              <a:t>инд</a:t>
            </a:r>
            <a:r>
              <a:rPr lang="en-US" dirty="0"/>
              <a:t>.</a:t>
            </a:r>
            <a:endParaRPr lang="ru-RU" dirty="0"/>
          </a:p>
          <a:p>
            <a:r>
              <a:rPr lang="ru-RU" dirty="0"/>
              <a:t># Удалить элемент с конца</a:t>
            </a:r>
          </a:p>
          <a:p>
            <a:r>
              <a:rPr lang="ru-RU" dirty="0"/>
              <a:t># Удалить элемент с начала</a:t>
            </a:r>
          </a:p>
        </p:txBody>
      </p:sp>
    </p:spTree>
    <p:extLst>
      <p:ext uri="{BB962C8B-B14F-4D97-AF65-F5344CB8AC3E}">
        <p14:creationId xmlns:p14="http://schemas.microsoft.com/office/powerpoint/2010/main" val="917808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Сценарии использования</a:t>
            </a:r>
          </a:p>
        </p:txBody>
      </p:sp>
      <p:sp>
        <p:nvSpPr>
          <p:cNvPr id="3" name="Объект 2"/>
          <p:cNvSpPr>
            <a:spLocks noGrp="1"/>
          </p:cNvSpPr>
          <p:nvPr>
            <p:ph idx="1"/>
          </p:nvPr>
        </p:nvSpPr>
        <p:spPr>
          <a:xfrm>
            <a:off x="1434095" y="2489202"/>
            <a:ext cx="8910377" cy="4252167"/>
          </a:xfrm>
        </p:spPr>
        <p:txBody>
          <a:bodyPr>
            <a:normAutofit/>
          </a:bodyPr>
          <a:lstStyle/>
          <a:p>
            <a:r>
              <a:rPr lang="ru-RU" sz="2200" dirty="0"/>
              <a:t>хранение событий в хронологическом порядке</a:t>
            </a:r>
            <a:endParaRPr lang="en-US" sz="2200" dirty="0"/>
          </a:p>
          <a:p>
            <a:r>
              <a:rPr lang="ru-RU" sz="2200" dirty="0"/>
              <a:t>хранение кортежей (вместо хэш-таблиц)</a:t>
            </a:r>
            <a:endParaRPr lang="en-US" sz="2200" dirty="0"/>
          </a:p>
          <a:p>
            <a:r>
              <a:rPr lang="ru-RU" sz="2200" dirty="0" err="1"/>
              <a:t>event</a:t>
            </a:r>
            <a:r>
              <a:rPr lang="ru-RU" sz="2200" dirty="0"/>
              <a:t> </a:t>
            </a:r>
            <a:r>
              <a:rPr lang="ru-RU" sz="2200" dirty="0" err="1"/>
              <a:t>sourcing</a:t>
            </a:r>
            <a:endParaRPr lang="en-US" sz="2200" dirty="0"/>
          </a:p>
          <a:p>
            <a:endParaRPr lang="en-US" sz="2400" dirty="0"/>
          </a:p>
          <a:p>
            <a:r>
              <a:rPr lang="ru-RU" sz="2400" dirty="0"/>
              <a:t>Важно помнить</a:t>
            </a:r>
            <a:endParaRPr lang="en-US" sz="2400" dirty="0"/>
          </a:p>
          <a:p>
            <a:pPr lvl="1"/>
            <a:r>
              <a:rPr lang="ru-RU" sz="2000" dirty="0"/>
              <a:t>список со временем будет раздуваться</a:t>
            </a:r>
            <a:endParaRPr lang="en-US" sz="2000" dirty="0"/>
          </a:p>
          <a:p>
            <a:pPr lvl="1"/>
            <a:r>
              <a:rPr lang="ru-RU" sz="2000" dirty="0"/>
              <a:t>частая практика — обрезать его длину после вставки </a:t>
            </a:r>
            <a:endParaRPr lang="en-US" sz="2000" dirty="0"/>
          </a:p>
          <a:p>
            <a:pPr lvl="2"/>
            <a:r>
              <a:rPr lang="en-US" sz="1600" dirty="0"/>
              <a:t>LPUSH user:1:posts post:22 </a:t>
            </a:r>
          </a:p>
          <a:p>
            <a:pPr lvl="2"/>
            <a:r>
              <a:rPr lang="en-US" sz="1600" dirty="0"/>
              <a:t>LTRIM user:1:posts 0 9</a:t>
            </a:r>
            <a:endParaRPr lang="ru-RU" sz="1600" dirty="0"/>
          </a:p>
        </p:txBody>
      </p:sp>
    </p:spTree>
    <p:extLst>
      <p:ext uri="{BB962C8B-B14F-4D97-AF65-F5344CB8AC3E}">
        <p14:creationId xmlns:p14="http://schemas.microsoft.com/office/powerpoint/2010/main" val="2886111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Вопросы на засыпку</a:t>
            </a:r>
          </a:p>
        </p:txBody>
      </p:sp>
      <p:sp>
        <p:nvSpPr>
          <p:cNvPr id="3" name="Объект 2"/>
          <p:cNvSpPr>
            <a:spLocks noGrp="1"/>
          </p:cNvSpPr>
          <p:nvPr>
            <p:ph idx="1"/>
          </p:nvPr>
        </p:nvSpPr>
        <p:spPr>
          <a:xfrm>
            <a:off x="2216927" y="2276872"/>
            <a:ext cx="7263449" cy="648072"/>
          </a:xfrm>
        </p:spPr>
        <p:txBody>
          <a:bodyPr>
            <a:normAutofit/>
          </a:bodyPr>
          <a:lstStyle/>
          <a:p>
            <a:r>
              <a:rPr lang="ru-RU" sz="2400" dirty="0"/>
              <a:t>что из этого НЕ является множеством?</a:t>
            </a:r>
          </a:p>
        </p:txBody>
      </p:sp>
      <p:sp>
        <p:nvSpPr>
          <p:cNvPr id="4" name="Прямоугольник 3"/>
          <p:cNvSpPr/>
          <p:nvPr/>
        </p:nvSpPr>
        <p:spPr>
          <a:xfrm>
            <a:off x="4537167" y="3074127"/>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5220790" y="3070986"/>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5899173" y="3069637"/>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6574858" y="3070074"/>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p:nvSpPr>
        <p:spPr>
          <a:xfrm>
            <a:off x="7253241" y="3068725"/>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p:cNvSpPr/>
          <p:nvPr/>
        </p:nvSpPr>
        <p:spPr>
          <a:xfrm>
            <a:off x="4535819" y="3979086"/>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p:cNvSpPr/>
          <p:nvPr/>
        </p:nvSpPr>
        <p:spPr>
          <a:xfrm>
            <a:off x="5219442" y="3975945"/>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5897825" y="3974596"/>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6573510" y="3975033"/>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p:nvPr/>
        </p:nvSpPr>
        <p:spPr>
          <a:xfrm>
            <a:off x="7251893" y="3973684"/>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p:nvPr/>
        </p:nvSpPr>
        <p:spPr>
          <a:xfrm>
            <a:off x="4527248" y="4893007"/>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5210871" y="4889866"/>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p:nvPr/>
        </p:nvSpPr>
        <p:spPr>
          <a:xfrm>
            <a:off x="5889254" y="4888517"/>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6564939" y="4888954"/>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Прямоугольник 18"/>
          <p:cNvSpPr/>
          <p:nvPr/>
        </p:nvSpPr>
        <p:spPr>
          <a:xfrm>
            <a:off x="7243322" y="4887605"/>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4525900" y="5797966"/>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5209523" y="5794825"/>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5887906" y="5793476"/>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6563591" y="5793913"/>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7241974" y="5792564"/>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p:cNvSpPr txBox="1"/>
          <p:nvPr/>
        </p:nvSpPr>
        <p:spPr>
          <a:xfrm>
            <a:off x="4004443" y="3101710"/>
            <a:ext cx="508473" cy="461665"/>
          </a:xfrm>
          <a:prstGeom prst="rect">
            <a:avLst/>
          </a:prstGeom>
          <a:noFill/>
        </p:spPr>
        <p:txBody>
          <a:bodyPr wrap="none" rtlCol="0">
            <a:spAutoFit/>
          </a:bodyPr>
          <a:lstStyle/>
          <a:p>
            <a:r>
              <a:rPr lang="ru-RU" sz="2400" dirty="0"/>
              <a:t>а)</a:t>
            </a:r>
          </a:p>
        </p:txBody>
      </p:sp>
      <p:sp>
        <p:nvSpPr>
          <p:cNvPr id="26" name="TextBox 25"/>
          <p:cNvSpPr txBox="1"/>
          <p:nvPr/>
        </p:nvSpPr>
        <p:spPr>
          <a:xfrm>
            <a:off x="4020208" y="4021365"/>
            <a:ext cx="508473" cy="461665"/>
          </a:xfrm>
          <a:prstGeom prst="rect">
            <a:avLst/>
          </a:prstGeom>
          <a:noFill/>
        </p:spPr>
        <p:txBody>
          <a:bodyPr wrap="none" rtlCol="0">
            <a:spAutoFit/>
          </a:bodyPr>
          <a:lstStyle/>
          <a:p>
            <a:r>
              <a:rPr lang="en-US" sz="2400" dirty="0"/>
              <a:t>b</a:t>
            </a:r>
            <a:r>
              <a:rPr lang="ru-RU" sz="2400" dirty="0"/>
              <a:t>)</a:t>
            </a:r>
          </a:p>
        </p:txBody>
      </p:sp>
      <p:sp>
        <p:nvSpPr>
          <p:cNvPr id="27" name="TextBox 26"/>
          <p:cNvSpPr txBox="1"/>
          <p:nvPr/>
        </p:nvSpPr>
        <p:spPr>
          <a:xfrm>
            <a:off x="4035973" y="4983062"/>
            <a:ext cx="508473" cy="461665"/>
          </a:xfrm>
          <a:prstGeom prst="rect">
            <a:avLst/>
          </a:prstGeom>
          <a:noFill/>
        </p:spPr>
        <p:txBody>
          <a:bodyPr wrap="none" rtlCol="0">
            <a:spAutoFit/>
          </a:bodyPr>
          <a:lstStyle/>
          <a:p>
            <a:r>
              <a:rPr lang="en-US" sz="2400" dirty="0"/>
              <a:t>c</a:t>
            </a:r>
            <a:r>
              <a:rPr lang="ru-RU" sz="2400" dirty="0"/>
              <a:t>)</a:t>
            </a:r>
          </a:p>
        </p:txBody>
      </p:sp>
      <p:sp>
        <p:nvSpPr>
          <p:cNvPr id="28" name="TextBox 27"/>
          <p:cNvSpPr txBox="1"/>
          <p:nvPr/>
        </p:nvSpPr>
        <p:spPr>
          <a:xfrm>
            <a:off x="4030718" y="5860676"/>
            <a:ext cx="508473" cy="461665"/>
          </a:xfrm>
          <a:prstGeom prst="rect">
            <a:avLst/>
          </a:prstGeom>
          <a:noFill/>
        </p:spPr>
        <p:txBody>
          <a:bodyPr wrap="none" rtlCol="0">
            <a:spAutoFit/>
          </a:bodyPr>
          <a:lstStyle/>
          <a:p>
            <a:r>
              <a:rPr lang="en-US" sz="2400" dirty="0"/>
              <a:t>d</a:t>
            </a:r>
            <a:r>
              <a:rPr lang="ru-RU" sz="2400" dirty="0"/>
              <a:t>)</a:t>
            </a:r>
          </a:p>
        </p:txBody>
      </p:sp>
      <p:sp>
        <p:nvSpPr>
          <p:cNvPr id="29" name="TextBox 28"/>
          <p:cNvSpPr txBox="1"/>
          <p:nvPr/>
        </p:nvSpPr>
        <p:spPr>
          <a:xfrm>
            <a:off x="4675683" y="3152644"/>
            <a:ext cx="354584" cy="461665"/>
          </a:xfrm>
          <a:prstGeom prst="rect">
            <a:avLst/>
          </a:prstGeom>
          <a:noFill/>
        </p:spPr>
        <p:txBody>
          <a:bodyPr wrap="none" rtlCol="0">
            <a:spAutoFit/>
          </a:bodyPr>
          <a:lstStyle/>
          <a:p>
            <a:r>
              <a:rPr lang="en-US" sz="2400" dirty="0">
                <a:solidFill>
                  <a:schemeClr val="bg1"/>
                </a:solidFill>
              </a:rPr>
              <a:t>1</a:t>
            </a:r>
            <a:endParaRPr lang="ru-RU" sz="2400" dirty="0">
              <a:solidFill>
                <a:schemeClr val="bg1"/>
              </a:solidFill>
            </a:endParaRPr>
          </a:p>
        </p:txBody>
      </p:sp>
      <p:sp>
        <p:nvSpPr>
          <p:cNvPr id="30" name="TextBox 29"/>
          <p:cNvSpPr txBox="1"/>
          <p:nvPr/>
        </p:nvSpPr>
        <p:spPr>
          <a:xfrm>
            <a:off x="5344508" y="3141779"/>
            <a:ext cx="354584" cy="461665"/>
          </a:xfrm>
          <a:prstGeom prst="rect">
            <a:avLst/>
          </a:prstGeom>
          <a:noFill/>
        </p:spPr>
        <p:txBody>
          <a:bodyPr wrap="none" rtlCol="0">
            <a:spAutoFit/>
          </a:bodyPr>
          <a:lstStyle/>
          <a:p>
            <a:r>
              <a:rPr lang="en-US" sz="2400" dirty="0">
                <a:solidFill>
                  <a:schemeClr val="bg1"/>
                </a:solidFill>
              </a:rPr>
              <a:t>2</a:t>
            </a:r>
            <a:endParaRPr lang="ru-RU" sz="2400" dirty="0">
              <a:solidFill>
                <a:schemeClr val="bg1"/>
              </a:solidFill>
            </a:endParaRPr>
          </a:p>
        </p:txBody>
      </p:sp>
      <p:sp>
        <p:nvSpPr>
          <p:cNvPr id="31" name="TextBox 30"/>
          <p:cNvSpPr txBox="1"/>
          <p:nvPr/>
        </p:nvSpPr>
        <p:spPr>
          <a:xfrm>
            <a:off x="6028035" y="3147034"/>
            <a:ext cx="354584" cy="461665"/>
          </a:xfrm>
          <a:prstGeom prst="rect">
            <a:avLst/>
          </a:prstGeom>
          <a:noFill/>
        </p:spPr>
        <p:txBody>
          <a:bodyPr wrap="none" rtlCol="0">
            <a:spAutoFit/>
          </a:bodyPr>
          <a:lstStyle/>
          <a:p>
            <a:r>
              <a:rPr lang="en-US" sz="2400" dirty="0">
                <a:solidFill>
                  <a:schemeClr val="bg1"/>
                </a:solidFill>
              </a:rPr>
              <a:t>3</a:t>
            </a:r>
            <a:endParaRPr lang="ru-RU" sz="2400" dirty="0">
              <a:solidFill>
                <a:schemeClr val="bg1"/>
              </a:solidFill>
            </a:endParaRPr>
          </a:p>
        </p:txBody>
      </p:sp>
      <p:sp>
        <p:nvSpPr>
          <p:cNvPr id="32" name="TextBox 31"/>
          <p:cNvSpPr txBox="1"/>
          <p:nvPr/>
        </p:nvSpPr>
        <p:spPr>
          <a:xfrm>
            <a:off x="6689833" y="3136878"/>
            <a:ext cx="354584" cy="461665"/>
          </a:xfrm>
          <a:prstGeom prst="rect">
            <a:avLst/>
          </a:prstGeom>
          <a:noFill/>
        </p:spPr>
        <p:txBody>
          <a:bodyPr wrap="none" rtlCol="0">
            <a:spAutoFit/>
          </a:bodyPr>
          <a:lstStyle/>
          <a:p>
            <a:r>
              <a:rPr lang="en-US" sz="2400" dirty="0">
                <a:solidFill>
                  <a:schemeClr val="bg1"/>
                </a:solidFill>
              </a:rPr>
              <a:t>4</a:t>
            </a:r>
            <a:endParaRPr lang="ru-RU" sz="2400" dirty="0">
              <a:solidFill>
                <a:schemeClr val="bg1"/>
              </a:solidFill>
            </a:endParaRPr>
          </a:p>
        </p:txBody>
      </p:sp>
      <p:sp>
        <p:nvSpPr>
          <p:cNvPr id="33" name="TextBox 32"/>
          <p:cNvSpPr txBox="1"/>
          <p:nvPr/>
        </p:nvSpPr>
        <p:spPr>
          <a:xfrm>
            <a:off x="7362850" y="3147743"/>
            <a:ext cx="354584" cy="461665"/>
          </a:xfrm>
          <a:prstGeom prst="rect">
            <a:avLst/>
          </a:prstGeom>
          <a:noFill/>
        </p:spPr>
        <p:txBody>
          <a:bodyPr wrap="none" rtlCol="0">
            <a:spAutoFit/>
          </a:bodyPr>
          <a:lstStyle/>
          <a:p>
            <a:r>
              <a:rPr lang="en-US" sz="2400" dirty="0">
                <a:solidFill>
                  <a:schemeClr val="bg1"/>
                </a:solidFill>
              </a:rPr>
              <a:t>5</a:t>
            </a:r>
            <a:endParaRPr lang="ru-RU" sz="2400" dirty="0">
              <a:solidFill>
                <a:schemeClr val="bg1"/>
              </a:solidFill>
            </a:endParaRPr>
          </a:p>
        </p:txBody>
      </p:sp>
      <p:sp>
        <p:nvSpPr>
          <p:cNvPr id="34" name="TextBox 33"/>
          <p:cNvSpPr txBox="1"/>
          <p:nvPr/>
        </p:nvSpPr>
        <p:spPr>
          <a:xfrm>
            <a:off x="4693447" y="4067979"/>
            <a:ext cx="354584" cy="461665"/>
          </a:xfrm>
          <a:prstGeom prst="rect">
            <a:avLst/>
          </a:prstGeom>
          <a:noFill/>
        </p:spPr>
        <p:txBody>
          <a:bodyPr wrap="none" rtlCol="0">
            <a:spAutoFit/>
          </a:bodyPr>
          <a:lstStyle/>
          <a:p>
            <a:r>
              <a:rPr lang="en-US" sz="2400" dirty="0">
                <a:solidFill>
                  <a:schemeClr val="bg1"/>
                </a:solidFill>
              </a:rPr>
              <a:t>1</a:t>
            </a:r>
            <a:endParaRPr lang="ru-RU" sz="2400" dirty="0">
              <a:solidFill>
                <a:schemeClr val="bg1"/>
              </a:solidFill>
            </a:endParaRPr>
          </a:p>
        </p:txBody>
      </p:sp>
      <p:sp>
        <p:nvSpPr>
          <p:cNvPr id="35" name="TextBox 34"/>
          <p:cNvSpPr txBox="1"/>
          <p:nvPr/>
        </p:nvSpPr>
        <p:spPr>
          <a:xfrm>
            <a:off x="5362272" y="4057114"/>
            <a:ext cx="354584" cy="461665"/>
          </a:xfrm>
          <a:prstGeom prst="rect">
            <a:avLst/>
          </a:prstGeom>
          <a:noFill/>
        </p:spPr>
        <p:txBody>
          <a:bodyPr wrap="none" rtlCol="0">
            <a:spAutoFit/>
          </a:bodyPr>
          <a:lstStyle/>
          <a:p>
            <a:r>
              <a:rPr lang="en-US" sz="2400" dirty="0">
                <a:solidFill>
                  <a:schemeClr val="bg1"/>
                </a:solidFill>
              </a:rPr>
              <a:t>3</a:t>
            </a:r>
            <a:endParaRPr lang="ru-RU" sz="2400" dirty="0">
              <a:solidFill>
                <a:schemeClr val="bg1"/>
              </a:solidFill>
            </a:endParaRPr>
          </a:p>
        </p:txBody>
      </p:sp>
      <p:sp>
        <p:nvSpPr>
          <p:cNvPr id="36" name="TextBox 35"/>
          <p:cNvSpPr txBox="1"/>
          <p:nvPr/>
        </p:nvSpPr>
        <p:spPr>
          <a:xfrm>
            <a:off x="6045799" y="4062369"/>
            <a:ext cx="354584" cy="461665"/>
          </a:xfrm>
          <a:prstGeom prst="rect">
            <a:avLst/>
          </a:prstGeom>
          <a:noFill/>
        </p:spPr>
        <p:txBody>
          <a:bodyPr wrap="none" rtlCol="0">
            <a:spAutoFit/>
          </a:bodyPr>
          <a:lstStyle/>
          <a:p>
            <a:r>
              <a:rPr lang="en-US" sz="2400" dirty="0">
                <a:solidFill>
                  <a:schemeClr val="bg1"/>
                </a:solidFill>
              </a:rPr>
              <a:t>2</a:t>
            </a:r>
            <a:endParaRPr lang="ru-RU" sz="2400" dirty="0">
              <a:solidFill>
                <a:schemeClr val="bg1"/>
              </a:solidFill>
            </a:endParaRPr>
          </a:p>
        </p:txBody>
      </p:sp>
      <p:sp>
        <p:nvSpPr>
          <p:cNvPr id="37" name="TextBox 36"/>
          <p:cNvSpPr txBox="1"/>
          <p:nvPr/>
        </p:nvSpPr>
        <p:spPr>
          <a:xfrm>
            <a:off x="6707597" y="4052213"/>
            <a:ext cx="354584" cy="461665"/>
          </a:xfrm>
          <a:prstGeom prst="rect">
            <a:avLst/>
          </a:prstGeom>
          <a:noFill/>
        </p:spPr>
        <p:txBody>
          <a:bodyPr wrap="none" rtlCol="0">
            <a:spAutoFit/>
          </a:bodyPr>
          <a:lstStyle/>
          <a:p>
            <a:r>
              <a:rPr lang="en-US" sz="2400" dirty="0">
                <a:solidFill>
                  <a:schemeClr val="bg1"/>
                </a:solidFill>
              </a:rPr>
              <a:t>4</a:t>
            </a:r>
            <a:endParaRPr lang="ru-RU" sz="2400" dirty="0">
              <a:solidFill>
                <a:schemeClr val="bg1"/>
              </a:solidFill>
            </a:endParaRPr>
          </a:p>
        </p:txBody>
      </p:sp>
      <p:sp>
        <p:nvSpPr>
          <p:cNvPr id="38" name="TextBox 37"/>
          <p:cNvSpPr txBox="1"/>
          <p:nvPr/>
        </p:nvSpPr>
        <p:spPr>
          <a:xfrm>
            <a:off x="7380614" y="4063078"/>
            <a:ext cx="354584" cy="461665"/>
          </a:xfrm>
          <a:prstGeom prst="rect">
            <a:avLst/>
          </a:prstGeom>
          <a:noFill/>
        </p:spPr>
        <p:txBody>
          <a:bodyPr wrap="none" rtlCol="0">
            <a:spAutoFit/>
          </a:bodyPr>
          <a:lstStyle/>
          <a:p>
            <a:r>
              <a:rPr lang="en-US" sz="2400" dirty="0">
                <a:solidFill>
                  <a:schemeClr val="bg1"/>
                </a:solidFill>
              </a:rPr>
              <a:t>5</a:t>
            </a:r>
            <a:endParaRPr lang="ru-RU" sz="2400" dirty="0">
              <a:solidFill>
                <a:schemeClr val="bg1"/>
              </a:solidFill>
            </a:endParaRPr>
          </a:p>
        </p:txBody>
      </p:sp>
      <p:sp>
        <p:nvSpPr>
          <p:cNvPr id="39" name="TextBox 38"/>
          <p:cNvSpPr txBox="1"/>
          <p:nvPr/>
        </p:nvSpPr>
        <p:spPr>
          <a:xfrm>
            <a:off x="4712032" y="4967511"/>
            <a:ext cx="354584" cy="461665"/>
          </a:xfrm>
          <a:prstGeom prst="rect">
            <a:avLst/>
          </a:prstGeom>
          <a:noFill/>
        </p:spPr>
        <p:txBody>
          <a:bodyPr wrap="none" rtlCol="0">
            <a:spAutoFit/>
          </a:bodyPr>
          <a:lstStyle/>
          <a:p>
            <a:r>
              <a:rPr lang="en-US" sz="2400" dirty="0">
                <a:solidFill>
                  <a:schemeClr val="bg1"/>
                </a:solidFill>
              </a:rPr>
              <a:t>1</a:t>
            </a:r>
            <a:endParaRPr lang="ru-RU" sz="2400" dirty="0">
              <a:solidFill>
                <a:schemeClr val="bg1"/>
              </a:solidFill>
            </a:endParaRPr>
          </a:p>
        </p:txBody>
      </p:sp>
      <p:sp>
        <p:nvSpPr>
          <p:cNvPr id="40" name="TextBox 39"/>
          <p:cNvSpPr txBox="1"/>
          <p:nvPr/>
        </p:nvSpPr>
        <p:spPr>
          <a:xfrm>
            <a:off x="5380857" y="4956646"/>
            <a:ext cx="354584" cy="461665"/>
          </a:xfrm>
          <a:prstGeom prst="rect">
            <a:avLst/>
          </a:prstGeom>
          <a:noFill/>
        </p:spPr>
        <p:txBody>
          <a:bodyPr wrap="none" rtlCol="0">
            <a:spAutoFit/>
          </a:bodyPr>
          <a:lstStyle/>
          <a:p>
            <a:r>
              <a:rPr lang="en-US" sz="2400" dirty="0">
                <a:solidFill>
                  <a:schemeClr val="bg1"/>
                </a:solidFill>
              </a:rPr>
              <a:t>2</a:t>
            </a:r>
            <a:endParaRPr lang="ru-RU" sz="2400" dirty="0">
              <a:solidFill>
                <a:schemeClr val="bg1"/>
              </a:solidFill>
            </a:endParaRPr>
          </a:p>
        </p:txBody>
      </p:sp>
      <p:sp>
        <p:nvSpPr>
          <p:cNvPr id="41" name="TextBox 40"/>
          <p:cNvSpPr txBox="1"/>
          <p:nvPr/>
        </p:nvSpPr>
        <p:spPr>
          <a:xfrm>
            <a:off x="6064384" y="4961901"/>
            <a:ext cx="354584" cy="461665"/>
          </a:xfrm>
          <a:prstGeom prst="rect">
            <a:avLst/>
          </a:prstGeom>
          <a:noFill/>
        </p:spPr>
        <p:txBody>
          <a:bodyPr wrap="none" rtlCol="0">
            <a:spAutoFit/>
          </a:bodyPr>
          <a:lstStyle/>
          <a:p>
            <a:r>
              <a:rPr lang="en-US" sz="2400" dirty="0">
                <a:solidFill>
                  <a:schemeClr val="bg1"/>
                </a:solidFill>
              </a:rPr>
              <a:t>3</a:t>
            </a:r>
            <a:endParaRPr lang="ru-RU" sz="2400" dirty="0">
              <a:solidFill>
                <a:schemeClr val="bg1"/>
              </a:solidFill>
            </a:endParaRPr>
          </a:p>
        </p:txBody>
      </p:sp>
      <p:sp>
        <p:nvSpPr>
          <p:cNvPr id="42" name="TextBox 41"/>
          <p:cNvSpPr txBox="1"/>
          <p:nvPr/>
        </p:nvSpPr>
        <p:spPr>
          <a:xfrm>
            <a:off x="6692728" y="4951745"/>
            <a:ext cx="354584" cy="461665"/>
          </a:xfrm>
          <a:prstGeom prst="rect">
            <a:avLst/>
          </a:prstGeom>
          <a:noFill/>
        </p:spPr>
        <p:txBody>
          <a:bodyPr wrap="none" rtlCol="0">
            <a:spAutoFit/>
          </a:bodyPr>
          <a:lstStyle/>
          <a:p>
            <a:r>
              <a:rPr lang="en-US" sz="2400" dirty="0">
                <a:solidFill>
                  <a:schemeClr val="bg1"/>
                </a:solidFill>
              </a:rPr>
              <a:t>4</a:t>
            </a:r>
            <a:endParaRPr lang="ru-RU" sz="2400" dirty="0">
              <a:solidFill>
                <a:schemeClr val="bg1"/>
              </a:solidFill>
            </a:endParaRPr>
          </a:p>
        </p:txBody>
      </p:sp>
      <p:sp>
        <p:nvSpPr>
          <p:cNvPr id="43" name="TextBox 42"/>
          <p:cNvSpPr txBox="1"/>
          <p:nvPr/>
        </p:nvSpPr>
        <p:spPr>
          <a:xfrm>
            <a:off x="7421327" y="4961901"/>
            <a:ext cx="332142" cy="461665"/>
          </a:xfrm>
          <a:prstGeom prst="rect">
            <a:avLst/>
          </a:prstGeom>
          <a:noFill/>
        </p:spPr>
        <p:txBody>
          <a:bodyPr wrap="none" rtlCol="0">
            <a:spAutoFit/>
          </a:bodyPr>
          <a:lstStyle/>
          <a:p>
            <a:r>
              <a:rPr lang="en-US" sz="2400" dirty="0">
                <a:solidFill>
                  <a:schemeClr val="bg1"/>
                </a:solidFill>
              </a:rPr>
              <a:t>Z</a:t>
            </a:r>
            <a:endParaRPr lang="ru-RU" sz="2400" dirty="0">
              <a:solidFill>
                <a:schemeClr val="bg1"/>
              </a:solidFill>
            </a:endParaRPr>
          </a:p>
        </p:txBody>
      </p:sp>
      <p:sp>
        <p:nvSpPr>
          <p:cNvPr id="44" name="TextBox 43"/>
          <p:cNvSpPr txBox="1"/>
          <p:nvPr/>
        </p:nvSpPr>
        <p:spPr>
          <a:xfrm>
            <a:off x="4686012" y="5878193"/>
            <a:ext cx="354584" cy="461665"/>
          </a:xfrm>
          <a:prstGeom prst="rect">
            <a:avLst/>
          </a:prstGeom>
          <a:noFill/>
        </p:spPr>
        <p:txBody>
          <a:bodyPr wrap="none" rtlCol="0">
            <a:spAutoFit/>
          </a:bodyPr>
          <a:lstStyle/>
          <a:p>
            <a:r>
              <a:rPr lang="en-US" sz="2400" dirty="0">
                <a:solidFill>
                  <a:schemeClr val="bg1"/>
                </a:solidFill>
              </a:rPr>
              <a:t>1</a:t>
            </a:r>
            <a:endParaRPr lang="ru-RU" sz="2400" dirty="0">
              <a:solidFill>
                <a:schemeClr val="bg1"/>
              </a:solidFill>
            </a:endParaRPr>
          </a:p>
        </p:txBody>
      </p:sp>
      <p:sp>
        <p:nvSpPr>
          <p:cNvPr id="45" name="TextBox 44"/>
          <p:cNvSpPr txBox="1"/>
          <p:nvPr/>
        </p:nvSpPr>
        <p:spPr>
          <a:xfrm>
            <a:off x="5354837" y="5867328"/>
            <a:ext cx="354584" cy="461665"/>
          </a:xfrm>
          <a:prstGeom prst="rect">
            <a:avLst/>
          </a:prstGeom>
          <a:noFill/>
        </p:spPr>
        <p:txBody>
          <a:bodyPr wrap="none" rtlCol="0">
            <a:spAutoFit/>
          </a:bodyPr>
          <a:lstStyle/>
          <a:p>
            <a:r>
              <a:rPr lang="en-US" sz="2400" dirty="0">
                <a:solidFill>
                  <a:schemeClr val="bg1"/>
                </a:solidFill>
              </a:rPr>
              <a:t>2</a:t>
            </a:r>
            <a:endParaRPr lang="ru-RU" sz="2400" dirty="0">
              <a:solidFill>
                <a:schemeClr val="bg1"/>
              </a:solidFill>
            </a:endParaRPr>
          </a:p>
        </p:txBody>
      </p:sp>
      <p:sp>
        <p:nvSpPr>
          <p:cNvPr id="46" name="TextBox 45"/>
          <p:cNvSpPr txBox="1"/>
          <p:nvPr/>
        </p:nvSpPr>
        <p:spPr>
          <a:xfrm>
            <a:off x="6038364" y="5872583"/>
            <a:ext cx="354584" cy="461665"/>
          </a:xfrm>
          <a:prstGeom prst="rect">
            <a:avLst/>
          </a:prstGeom>
          <a:noFill/>
        </p:spPr>
        <p:txBody>
          <a:bodyPr wrap="none" rtlCol="0">
            <a:spAutoFit/>
          </a:bodyPr>
          <a:lstStyle/>
          <a:p>
            <a:r>
              <a:rPr lang="en-US" sz="2400" dirty="0">
                <a:solidFill>
                  <a:schemeClr val="bg1"/>
                </a:solidFill>
              </a:rPr>
              <a:t>3</a:t>
            </a:r>
            <a:endParaRPr lang="ru-RU" sz="2400" dirty="0">
              <a:solidFill>
                <a:schemeClr val="bg1"/>
              </a:solidFill>
            </a:endParaRPr>
          </a:p>
        </p:txBody>
      </p:sp>
      <p:sp>
        <p:nvSpPr>
          <p:cNvPr id="47" name="TextBox 46"/>
          <p:cNvSpPr txBox="1"/>
          <p:nvPr/>
        </p:nvSpPr>
        <p:spPr>
          <a:xfrm>
            <a:off x="6700162" y="5862427"/>
            <a:ext cx="354584" cy="461665"/>
          </a:xfrm>
          <a:prstGeom prst="rect">
            <a:avLst/>
          </a:prstGeom>
          <a:noFill/>
        </p:spPr>
        <p:txBody>
          <a:bodyPr wrap="none" rtlCol="0">
            <a:spAutoFit/>
          </a:bodyPr>
          <a:lstStyle/>
          <a:p>
            <a:r>
              <a:rPr lang="en-US" sz="2400" dirty="0">
                <a:solidFill>
                  <a:schemeClr val="bg1"/>
                </a:solidFill>
              </a:rPr>
              <a:t>4</a:t>
            </a:r>
            <a:endParaRPr lang="ru-RU" sz="2400" dirty="0">
              <a:solidFill>
                <a:schemeClr val="bg1"/>
              </a:solidFill>
            </a:endParaRPr>
          </a:p>
        </p:txBody>
      </p:sp>
      <p:sp>
        <p:nvSpPr>
          <p:cNvPr id="48" name="TextBox 47"/>
          <p:cNvSpPr txBox="1"/>
          <p:nvPr/>
        </p:nvSpPr>
        <p:spPr>
          <a:xfrm>
            <a:off x="7428935" y="5873292"/>
            <a:ext cx="354584" cy="461665"/>
          </a:xfrm>
          <a:prstGeom prst="rect">
            <a:avLst/>
          </a:prstGeom>
          <a:noFill/>
        </p:spPr>
        <p:txBody>
          <a:bodyPr wrap="none" rtlCol="0">
            <a:spAutoFit/>
          </a:bodyPr>
          <a:lstStyle/>
          <a:p>
            <a:r>
              <a:rPr lang="en-US" sz="2400" dirty="0">
                <a:solidFill>
                  <a:schemeClr val="bg1"/>
                </a:solidFill>
              </a:rPr>
              <a:t>4</a:t>
            </a:r>
            <a:endParaRPr lang="ru-RU" sz="2400" dirty="0">
              <a:solidFill>
                <a:schemeClr val="bg1"/>
              </a:solidFill>
            </a:endParaRPr>
          </a:p>
        </p:txBody>
      </p:sp>
    </p:spTree>
    <p:extLst>
      <p:ext uri="{BB962C8B-B14F-4D97-AF65-F5344CB8AC3E}">
        <p14:creationId xmlns:p14="http://schemas.microsoft.com/office/powerpoint/2010/main" val="122435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Множества</a:t>
            </a:r>
          </a:p>
        </p:txBody>
      </p:sp>
      <p:sp>
        <p:nvSpPr>
          <p:cNvPr id="3" name="Объект 2"/>
          <p:cNvSpPr>
            <a:spLocks noGrp="1"/>
          </p:cNvSpPr>
          <p:nvPr>
            <p:ph idx="1"/>
          </p:nvPr>
        </p:nvSpPr>
        <p:spPr>
          <a:xfrm>
            <a:off x="1420938" y="2239765"/>
            <a:ext cx="8635502" cy="1765300"/>
          </a:xfrm>
        </p:spPr>
        <p:txBody>
          <a:bodyPr>
            <a:normAutofit fontScale="92500" lnSpcReduction="10000"/>
          </a:bodyPr>
          <a:lstStyle/>
          <a:p>
            <a:r>
              <a:rPr lang="ru-RU" sz="2400" dirty="0"/>
              <a:t>содержат только уникальные значения </a:t>
            </a:r>
            <a:endParaRPr lang="en-US" sz="2400" dirty="0"/>
          </a:p>
          <a:p>
            <a:r>
              <a:rPr lang="ru-RU" sz="2400" dirty="0"/>
              <a:t>не сортированы</a:t>
            </a:r>
            <a:endParaRPr lang="en-US" sz="2400" dirty="0"/>
          </a:p>
          <a:p>
            <a:r>
              <a:rPr lang="ru-RU" sz="2400" dirty="0"/>
              <a:t>время добавления значения: O(1)</a:t>
            </a:r>
            <a:endParaRPr lang="en-US" sz="2400" dirty="0"/>
          </a:p>
          <a:p>
            <a:r>
              <a:rPr lang="ru-RU" sz="2400" dirty="0"/>
              <a:t>время проверки существования значения: O(1) </a:t>
            </a:r>
          </a:p>
        </p:txBody>
      </p:sp>
      <p:pic>
        <p:nvPicPr>
          <p:cNvPr id="4" name="Рисунок 3"/>
          <p:cNvPicPr>
            <a:picLocks noChangeAspect="1"/>
          </p:cNvPicPr>
          <p:nvPr/>
        </p:nvPicPr>
        <p:blipFill>
          <a:blip r:embed="rId2"/>
          <a:stretch>
            <a:fillRect/>
          </a:stretch>
        </p:blipFill>
        <p:spPr>
          <a:xfrm>
            <a:off x="3462338" y="4037808"/>
            <a:ext cx="5267325" cy="2714625"/>
          </a:xfrm>
          <a:prstGeom prst="rect">
            <a:avLst/>
          </a:prstGeom>
        </p:spPr>
      </p:pic>
      <p:sp>
        <p:nvSpPr>
          <p:cNvPr id="5" name="Прямоугольник 4"/>
          <p:cNvSpPr/>
          <p:nvPr/>
        </p:nvSpPr>
        <p:spPr>
          <a:xfrm>
            <a:off x="6539345" y="4027055"/>
            <a:ext cx="2170546" cy="6650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6543963" y="4752109"/>
            <a:ext cx="2170546" cy="6650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6539345" y="5458691"/>
            <a:ext cx="2170546" cy="6351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6530900" y="6147262"/>
            <a:ext cx="2170546" cy="5997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75462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Основные команды</a:t>
            </a:r>
          </a:p>
        </p:txBody>
      </p:sp>
      <p:sp>
        <p:nvSpPr>
          <p:cNvPr id="3" name="Объект 2"/>
          <p:cNvSpPr>
            <a:spLocks noGrp="1"/>
          </p:cNvSpPr>
          <p:nvPr>
            <p:ph sz="half" idx="1"/>
          </p:nvPr>
        </p:nvSpPr>
        <p:spPr>
          <a:xfrm>
            <a:off x="1513446" y="2876947"/>
            <a:ext cx="4376496" cy="3129136"/>
          </a:xfrm>
        </p:spPr>
        <p:txBody>
          <a:bodyPr>
            <a:normAutofit/>
          </a:bodyPr>
          <a:lstStyle/>
          <a:p>
            <a:r>
              <a:rPr lang="en-US" sz="2000" dirty="0"/>
              <a:t>SADD </a:t>
            </a:r>
            <a:r>
              <a:rPr lang="en-US" sz="2000" dirty="0" err="1"/>
              <a:t>users:online</a:t>
            </a:r>
            <a:r>
              <a:rPr lang="en-US" sz="2000" dirty="0"/>
              <a:t> user:1</a:t>
            </a:r>
          </a:p>
          <a:p>
            <a:r>
              <a:rPr lang="en-US" sz="2000" dirty="0"/>
              <a:t>SADD </a:t>
            </a:r>
            <a:r>
              <a:rPr lang="en-US" sz="2000" dirty="0" err="1"/>
              <a:t>users:online</a:t>
            </a:r>
            <a:r>
              <a:rPr lang="en-US" sz="2000" dirty="0"/>
              <a:t> user:2</a:t>
            </a:r>
          </a:p>
          <a:p>
            <a:r>
              <a:rPr lang="en-US" sz="2000" dirty="0"/>
              <a:t>SADD </a:t>
            </a:r>
            <a:r>
              <a:rPr lang="en-US" sz="2000" dirty="0" err="1"/>
              <a:t>users:online</a:t>
            </a:r>
            <a:r>
              <a:rPr lang="en-US" sz="2000" dirty="0"/>
              <a:t> user:12</a:t>
            </a:r>
          </a:p>
          <a:p>
            <a:r>
              <a:rPr lang="en-US" sz="2000" dirty="0"/>
              <a:t>SADD </a:t>
            </a:r>
            <a:r>
              <a:rPr lang="en-US" sz="2000" dirty="0" err="1"/>
              <a:t>users:online</a:t>
            </a:r>
            <a:r>
              <a:rPr lang="en-US" sz="2000" dirty="0"/>
              <a:t> user:12</a:t>
            </a:r>
          </a:p>
          <a:p>
            <a:r>
              <a:rPr lang="en-US" sz="2000" dirty="0"/>
              <a:t>SCARD </a:t>
            </a:r>
            <a:r>
              <a:rPr lang="en-US" sz="2000" dirty="0" err="1"/>
              <a:t>users:online</a:t>
            </a:r>
            <a:endParaRPr lang="en-US" sz="2000" dirty="0"/>
          </a:p>
          <a:p>
            <a:r>
              <a:rPr lang="en-US" sz="2000" dirty="0"/>
              <a:t>SMEMBERS </a:t>
            </a:r>
            <a:r>
              <a:rPr lang="en-US" sz="2000" dirty="0" err="1"/>
              <a:t>users:online</a:t>
            </a:r>
            <a:endParaRPr lang="en-US" sz="2000" dirty="0"/>
          </a:p>
          <a:p>
            <a:r>
              <a:rPr lang="en-US" sz="2000" dirty="0"/>
              <a:t>SREM </a:t>
            </a:r>
            <a:r>
              <a:rPr lang="en-US" sz="2000" dirty="0" err="1"/>
              <a:t>users:online</a:t>
            </a:r>
            <a:r>
              <a:rPr lang="en-US" sz="2000" dirty="0"/>
              <a:t> user:2</a:t>
            </a:r>
            <a:endParaRPr lang="ru-RU" sz="2000" dirty="0"/>
          </a:p>
        </p:txBody>
      </p:sp>
      <p:sp>
        <p:nvSpPr>
          <p:cNvPr id="4" name="Объект 3"/>
          <p:cNvSpPr>
            <a:spLocks noGrp="1"/>
          </p:cNvSpPr>
          <p:nvPr>
            <p:ph sz="half" idx="2"/>
          </p:nvPr>
        </p:nvSpPr>
        <p:spPr>
          <a:xfrm>
            <a:off x="5951984" y="2876947"/>
            <a:ext cx="4896544" cy="3334504"/>
          </a:xfrm>
        </p:spPr>
        <p:txBody>
          <a:bodyPr>
            <a:normAutofit/>
          </a:bodyPr>
          <a:lstStyle/>
          <a:p>
            <a:r>
              <a:rPr lang="ru-RU" sz="2000" dirty="0"/>
              <a:t># Добавить элемент</a:t>
            </a:r>
          </a:p>
          <a:p>
            <a:r>
              <a:rPr lang="ru-RU" sz="2000" dirty="0"/>
              <a:t># Добавить элемент</a:t>
            </a:r>
          </a:p>
          <a:p>
            <a:r>
              <a:rPr lang="ru-RU" sz="2000" dirty="0"/>
              <a:t># Добавить элемент</a:t>
            </a:r>
          </a:p>
          <a:p>
            <a:r>
              <a:rPr lang="ru-RU" sz="2000" dirty="0"/>
              <a:t># Дубликат: </a:t>
            </a:r>
            <a:r>
              <a:rPr lang="ru-RU" sz="2000" dirty="0" err="1"/>
              <a:t>мн</a:t>
            </a:r>
            <a:r>
              <a:rPr lang="ru-RU" sz="2000" dirty="0"/>
              <a:t>-во не изменится</a:t>
            </a:r>
          </a:p>
          <a:p>
            <a:r>
              <a:rPr lang="ru-RU" sz="2000" dirty="0"/>
              <a:t># Получить мощность </a:t>
            </a:r>
            <a:r>
              <a:rPr lang="ru-RU" sz="2000" dirty="0" err="1"/>
              <a:t>мн</a:t>
            </a:r>
            <a:r>
              <a:rPr lang="en-US" sz="2000" dirty="0"/>
              <a:t>-</a:t>
            </a:r>
            <a:r>
              <a:rPr lang="ru-RU" sz="2000" dirty="0" err="1"/>
              <a:t>ва</a:t>
            </a:r>
            <a:endParaRPr lang="ru-RU" sz="2000" dirty="0"/>
          </a:p>
          <a:p>
            <a:r>
              <a:rPr lang="ru-RU" sz="2000" dirty="0"/>
              <a:t># Получить элементы </a:t>
            </a:r>
            <a:r>
              <a:rPr lang="ru-RU" sz="2000" dirty="0" err="1"/>
              <a:t>мн</a:t>
            </a:r>
            <a:r>
              <a:rPr lang="en-US" sz="2000" dirty="0"/>
              <a:t>-</a:t>
            </a:r>
            <a:r>
              <a:rPr lang="ru-RU" sz="2000" dirty="0" err="1"/>
              <a:t>ва</a:t>
            </a:r>
            <a:endParaRPr lang="ru-RU" sz="2000" dirty="0"/>
          </a:p>
          <a:p>
            <a:r>
              <a:rPr lang="ru-RU" sz="2000" dirty="0"/>
              <a:t># Удалить элемент из </a:t>
            </a:r>
            <a:r>
              <a:rPr lang="ru-RU" sz="2000" dirty="0" err="1"/>
              <a:t>мн</a:t>
            </a:r>
            <a:r>
              <a:rPr lang="en-US" sz="2000" dirty="0"/>
              <a:t>-</a:t>
            </a:r>
            <a:r>
              <a:rPr lang="ru-RU" sz="2000" dirty="0" err="1"/>
              <a:t>ва</a:t>
            </a:r>
            <a:endParaRPr lang="ru-RU" sz="2000" dirty="0"/>
          </a:p>
        </p:txBody>
      </p:sp>
    </p:spTree>
    <p:extLst>
      <p:ext uri="{BB962C8B-B14F-4D97-AF65-F5344CB8AC3E}">
        <p14:creationId xmlns:p14="http://schemas.microsoft.com/office/powerpoint/2010/main" val="775059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64381" y="927100"/>
            <a:ext cx="9104528" cy="709865"/>
          </a:xfrm>
        </p:spPr>
        <p:txBody>
          <a:bodyPr>
            <a:noAutofit/>
          </a:bodyPr>
          <a:lstStyle/>
          <a:p>
            <a:r>
              <a:rPr lang="ru-RU" sz="2800" dirty="0"/>
              <a:t>Над множествами можно выполнять операции</a:t>
            </a:r>
          </a:p>
        </p:txBody>
      </p:sp>
      <p:pic>
        <p:nvPicPr>
          <p:cNvPr id="8" name="Рисунок 7"/>
          <p:cNvPicPr>
            <a:picLocks noChangeAspect="1"/>
          </p:cNvPicPr>
          <p:nvPr/>
        </p:nvPicPr>
        <p:blipFill>
          <a:blip r:embed="rId2"/>
          <a:stretch>
            <a:fillRect/>
          </a:stretch>
        </p:blipFill>
        <p:spPr>
          <a:xfrm>
            <a:off x="1828262" y="3869475"/>
            <a:ext cx="8357056" cy="1193865"/>
          </a:xfrm>
          <a:prstGeom prst="rect">
            <a:avLst/>
          </a:prstGeom>
        </p:spPr>
      </p:pic>
      <p:sp>
        <p:nvSpPr>
          <p:cNvPr id="9" name="TextBox 8"/>
          <p:cNvSpPr txBox="1"/>
          <p:nvPr/>
        </p:nvSpPr>
        <p:spPr>
          <a:xfrm>
            <a:off x="2449552" y="3429000"/>
            <a:ext cx="974947" cy="369332"/>
          </a:xfrm>
          <a:prstGeom prst="rect">
            <a:avLst/>
          </a:prstGeom>
          <a:noFill/>
        </p:spPr>
        <p:txBody>
          <a:bodyPr wrap="none" rtlCol="0">
            <a:spAutoFit/>
          </a:bodyPr>
          <a:lstStyle/>
          <a:p>
            <a:r>
              <a:rPr lang="en-US" dirty="0"/>
              <a:t>(union)</a:t>
            </a:r>
            <a:endParaRPr lang="ru-RU" dirty="0"/>
          </a:p>
        </p:txBody>
      </p:sp>
      <p:sp>
        <p:nvSpPr>
          <p:cNvPr id="10" name="TextBox 9"/>
          <p:cNvSpPr txBox="1"/>
          <p:nvPr/>
        </p:nvSpPr>
        <p:spPr>
          <a:xfrm>
            <a:off x="5743981" y="3429000"/>
            <a:ext cx="704039" cy="369332"/>
          </a:xfrm>
          <a:prstGeom prst="rect">
            <a:avLst/>
          </a:prstGeom>
          <a:noFill/>
        </p:spPr>
        <p:txBody>
          <a:bodyPr wrap="none" rtlCol="0">
            <a:spAutoFit/>
          </a:bodyPr>
          <a:lstStyle/>
          <a:p>
            <a:r>
              <a:rPr lang="en-US" dirty="0"/>
              <a:t>(diff)</a:t>
            </a:r>
            <a:endParaRPr lang="ru-RU" dirty="0"/>
          </a:p>
        </p:txBody>
      </p:sp>
      <p:sp>
        <p:nvSpPr>
          <p:cNvPr id="11" name="TextBox 10"/>
          <p:cNvSpPr txBox="1"/>
          <p:nvPr/>
        </p:nvSpPr>
        <p:spPr>
          <a:xfrm>
            <a:off x="8612459" y="3429000"/>
            <a:ext cx="1308371" cy="369332"/>
          </a:xfrm>
          <a:prstGeom prst="rect">
            <a:avLst/>
          </a:prstGeom>
          <a:noFill/>
        </p:spPr>
        <p:txBody>
          <a:bodyPr wrap="none" rtlCol="0">
            <a:spAutoFit/>
          </a:bodyPr>
          <a:lstStyle/>
          <a:p>
            <a:r>
              <a:rPr lang="en-US" dirty="0"/>
              <a:t>(intersect)</a:t>
            </a:r>
            <a:endParaRPr lang="ru-RU" dirty="0"/>
          </a:p>
        </p:txBody>
      </p:sp>
      <p:sp>
        <p:nvSpPr>
          <p:cNvPr id="12" name="TextBox 11"/>
          <p:cNvSpPr txBox="1"/>
          <p:nvPr/>
        </p:nvSpPr>
        <p:spPr>
          <a:xfrm>
            <a:off x="2103863" y="3059668"/>
            <a:ext cx="1811714" cy="369332"/>
          </a:xfrm>
          <a:prstGeom prst="rect">
            <a:avLst/>
          </a:prstGeom>
          <a:noFill/>
        </p:spPr>
        <p:txBody>
          <a:bodyPr wrap="none" rtlCol="0">
            <a:spAutoFit/>
          </a:bodyPr>
          <a:lstStyle/>
          <a:p>
            <a:r>
              <a:rPr lang="ru-RU" dirty="0"/>
              <a:t>Объединение</a:t>
            </a:r>
          </a:p>
        </p:txBody>
      </p:sp>
      <p:sp>
        <p:nvSpPr>
          <p:cNvPr id="13" name="TextBox 12"/>
          <p:cNvSpPr txBox="1"/>
          <p:nvPr/>
        </p:nvSpPr>
        <p:spPr>
          <a:xfrm>
            <a:off x="5490706" y="3059668"/>
            <a:ext cx="1210588" cy="369332"/>
          </a:xfrm>
          <a:prstGeom prst="rect">
            <a:avLst/>
          </a:prstGeom>
          <a:noFill/>
        </p:spPr>
        <p:txBody>
          <a:bodyPr wrap="none" rtlCol="0">
            <a:spAutoFit/>
          </a:bodyPr>
          <a:lstStyle/>
          <a:p>
            <a:r>
              <a:rPr lang="ru-RU" dirty="0"/>
              <a:t>Разность</a:t>
            </a:r>
          </a:p>
        </p:txBody>
      </p:sp>
      <p:sp>
        <p:nvSpPr>
          <p:cNvPr id="14" name="TextBox 13"/>
          <p:cNvSpPr txBox="1"/>
          <p:nvPr/>
        </p:nvSpPr>
        <p:spPr>
          <a:xfrm>
            <a:off x="8364006" y="3059668"/>
            <a:ext cx="1787669" cy="369332"/>
          </a:xfrm>
          <a:prstGeom prst="rect">
            <a:avLst/>
          </a:prstGeom>
          <a:noFill/>
        </p:spPr>
        <p:txBody>
          <a:bodyPr wrap="none" rtlCol="0">
            <a:spAutoFit/>
          </a:bodyPr>
          <a:lstStyle/>
          <a:p>
            <a:r>
              <a:rPr lang="ru-RU" dirty="0"/>
              <a:t>Пересечение</a:t>
            </a:r>
          </a:p>
        </p:txBody>
      </p:sp>
      <p:sp>
        <p:nvSpPr>
          <p:cNvPr id="15" name="TextBox 14"/>
          <p:cNvSpPr txBox="1"/>
          <p:nvPr/>
        </p:nvSpPr>
        <p:spPr>
          <a:xfrm>
            <a:off x="1859127" y="5327082"/>
            <a:ext cx="5670142" cy="369332"/>
          </a:xfrm>
          <a:prstGeom prst="rect">
            <a:avLst/>
          </a:prstGeom>
          <a:noFill/>
        </p:spPr>
        <p:txBody>
          <a:bodyPr wrap="none" rtlCol="0">
            <a:spAutoFit/>
          </a:bodyPr>
          <a:lstStyle/>
          <a:p>
            <a:r>
              <a:rPr lang="ru-RU" dirty="0"/>
              <a:t>Результат любой операции – новое </a:t>
            </a:r>
            <a:r>
              <a:rPr lang="ru-RU" b="1" dirty="0"/>
              <a:t>множество</a:t>
            </a:r>
          </a:p>
        </p:txBody>
      </p:sp>
      <p:sp>
        <p:nvSpPr>
          <p:cNvPr id="17" name="TextBox 16"/>
          <p:cNvSpPr txBox="1"/>
          <p:nvPr/>
        </p:nvSpPr>
        <p:spPr>
          <a:xfrm>
            <a:off x="2189356" y="4271434"/>
            <a:ext cx="356188" cy="369332"/>
          </a:xfrm>
          <a:prstGeom prst="rect">
            <a:avLst/>
          </a:prstGeom>
          <a:noFill/>
        </p:spPr>
        <p:txBody>
          <a:bodyPr wrap="none" rtlCol="0">
            <a:spAutoFit/>
          </a:bodyPr>
          <a:lstStyle/>
          <a:p>
            <a:r>
              <a:rPr lang="ru-RU" b="1" dirty="0">
                <a:solidFill>
                  <a:schemeClr val="bg1"/>
                </a:solidFill>
              </a:rPr>
              <a:t>А</a:t>
            </a:r>
          </a:p>
        </p:txBody>
      </p:sp>
      <p:sp>
        <p:nvSpPr>
          <p:cNvPr id="18" name="TextBox 17"/>
          <p:cNvSpPr txBox="1"/>
          <p:nvPr/>
        </p:nvSpPr>
        <p:spPr>
          <a:xfrm>
            <a:off x="3178097" y="4278869"/>
            <a:ext cx="319318" cy="369332"/>
          </a:xfrm>
          <a:prstGeom prst="rect">
            <a:avLst/>
          </a:prstGeom>
          <a:noFill/>
        </p:spPr>
        <p:txBody>
          <a:bodyPr wrap="none" rtlCol="0">
            <a:spAutoFit/>
          </a:bodyPr>
          <a:lstStyle/>
          <a:p>
            <a:r>
              <a:rPr lang="ru-RU" b="1" dirty="0">
                <a:solidFill>
                  <a:schemeClr val="bg1"/>
                </a:solidFill>
              </a:rPr>
              <a:t>В</a:t>
            </a:r>
          </a:p>
        </p:txBody>
      </p:sp>
      <p:sp>
        <p:nvSpPr>
          <p:cNvPr id="19" name="TextBox 18"/>
          <p:cNvSpPr txBox="1"/>
          <p:nvPr/>
        </p:nvSpPr>
        <p:spPr>
          <a:xfrm>
            <a:off x="5107259" y="4267717"/>
            <a:ext cx="356188" cy="369332"/>
          </a:xfrm>
          <a:prstGeom prst="rect">
            <a:avLst/>
          </a:prstGeom>
          <a:noFill/>
        </p:spPr>
        <p:txBody>
          <a:bodyPr wrap="none" rtlCol="0">
            <a:spAutoFit/>
          </a:bodyPr>
          <a:lstStyle/>
          <a:p>
            <a:r>
              <a:rPr lang="ru-RU" b="1" dirty="0"/>
              <a:t>А</a:t>
            </a:r>
          </a:p>
        </p:txBody>
      </p:sp>
      <p:sp>
        <p:nvSpPr>
          <p:cNvPr id="20" name="TextBox 19"/>
          <p:cNvSpPr txBox="1"/>
          <p:nvPr/>
        </p:nvSpPr>
        <p:spPr>
          <a:xfrm>
            <a:off x="6096000" y="4275152"/>
            <a:ext cx="319318" cy="369332"/>
          </a:xfrm>
          <a:prstGeom prst="rect">
            <a:avLst/>
          </a:prstGeom>
          <a:noFill/>
        </p:spPr>
        <p:txBody>
          <a:bodyPr wrap="none" rtlCol="0">
            <a:spAutoFit/>
          </a:bodyPr>
          <a:lstStyle/>
          <a:p>
            <a:r>
              <a:rPr lang="ru-RU" b="1" dirty="0"/>
              <a:t>В</a:t>
            </a:r>
          </a:p>
        </p:txBody>
      </p:sp>
      <p:sp>
        <p:nvSpPr>
          <p:cNvPr id="21" name="TextBox 20"/>
          <p:cNvSpPr txBox="1"/>
          <p:nvPr/>
        </p:nvSpPr>
        <p:spPr>
          <a:xfrm>
            <a:off x="8482361" y="4275152"/>
            <a:ext cx="356188" cy="369332"/>
          </a:xfrm>
          <a:prstGeom prst="rect">
            <a:avLst/>
          </a:prstGeom>
          <a:noFill/>
        </p:spPr>
        <p:txBody>
          <a:bodyPr wrap="none" rtlCol="0">
            <a:spAutoFit/>
          </a:bodyPr>
          <a:lstStyle/>
          <a:p>
            <a:r>
              <a:rPr lang="ru-RU" b="1" dirty="0"/>
              <a:t>А</a:t>
            </a:r>
          </a:p>
        </p:txBody>
      </p:sp>
      <p:sp>
        <p:nvSpPr>
          <p:cNvPr id="22" name="TextBox 21"/>
          <p:cNvSpPr txBox="1"/>
          <p:nvPr/>
        </p:nvSpPr>
        <p:spPr>
          <a:xfrm>
            <a:off x="9471102" y="4282587"/>
            <a:ext cx="319318" cy="369332"/>
          </a:xfrm>
          <a:prstGeom prst="rect">
            <a:avLst/>
          </a:prstGeom>
          <a:noFill/>
        </p:spPr>
        <p:txBody>
          <a:bodyPr wrap="none" rtlCol="0">
            <a:spAutoFit/>
          </a:bodyPr>
          <a:lstStyle/>
          <a:p>
            <a:r>
              <a:rPr lang="ru-RU" b="1" dirty="0"/>
              <a:t>В</a:t>
            </a:r>
          </a:p>
        </p:txBody>
      </p:sp>
      <p:pic>
        <p:nvPicPr>
          <p:cNvPr id="23" name="Рисунок 22"/>
          <p:cNvPicPr>
            <a:picLocks noChangeAspect="1"/>
          </p:cNvPicPr>
          <p:nvPr/>
        </p:nvPicPr>
        <p:blipFill>
          <a:blip r:embed="rId3"/>
          <a:stretch>
            <a:fillRect/>
          </a:stretch>
        </p:blipFill>
        <p:spPr>
          <a:xfrm>
            <a:off x="9035846" y="4122964"/>
            <a:ext cx="255639" cy="680095"/>
          </a:xfrm>
          <a:prstGeom prst="rect">
            <a:avLst/>
          </a:prstGeom>
        </p:spPr>
      </p:pic>
    </p:spTree>
    <p:extLst>
      <p:ext uri="{BB962C8B-B14F-4D97-AF65-F5344CB8AC3E}">
        <p14:creationId xmlns:p14="http://schemas.microsoft.com/office/powerpoint/2010/main" val="3594954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Операции над множествами</a:t>
            </a:r>
          </a:p>
        </p:txBody>
      </p:sp>
      <p:sp>
        <p:nvSpPr>
          <p:cNvPr id="3" name="Объект 2"/>
          <p:cNvSpPr>
            <a:spLocks noGrp="1"/>
          </p:cNvSpPr>
          <p:nvPr>
            <p:ph sz="half" idx="1"/>
          </p:nvPr>
        </p:nvSpPr>
        <p:spPr>
          <a:xfrm>
            <a:off x="1282791" y="2780928"/>
            <a:ext cx="5046385" cy="3406512"/>
          </a:xfrm>
        </p:spPr>
        <p:txBody>
          <a:bodyPr>
            <a:normAutofit/>
          </a:bodyPr>
          <a:lstStyle/>
          <a:p>
            <a:r>
              <a:rPr lang="en-US" sz="2000" dirty="0"/>
              <a:t>SDIFF </a:t>
            </a:r>
            <a:r>
              <a:rPr lang="en-US" sz="2000" dirty="0" err="1"/>
              <a:t>users:all</a:t>
            </a:r>
            <a:r>
              <a:rPr lang="en-US" sz="2000" dirty="0"/>
              <a:t> </a:t>
            </a:r>
            <a:r>
              <a:rPr lang="en-US" sz="2000" dirty="0" err="1"/>
              <a:t>users:online</a:t>
            </a:r>
            <a:endParaRPr lang="en-US" sz="2000" dirty="0"/>
          </a:p>
          <a:p>
            <a:endParaRPr lang="en-US" sz="2000" dirty="0"/>
          </a:p>
          <a:p>
            <a:r>
              <a:rPr lang="en-US" sz="2000" dirty="0"/>
              <a:t>SINTER </a:t>
            </a:r>
            <a:r>
              <a:rPr lang="en-US" sz="2000" dirty="0" err="1"/>
              <a:t>users:online</a:t>
            </a:r>
            <a:r>
              <a:rPr lang="en-US" sz="2000" dirty="0"/>
              <a:t> </a:t>
            </a:r>
            <a:r>
              <a:rPr lang="en-US" sz="2000" dirty="0" err="1"/>
              <a:t>users:vip</a:t>
            </a:r>
            <a:endParaRPr lang="en-US" sz="2000" dirty="0"/>
          </a:p>
          <a:p>
            <a:endParaRPr lang="en-US" sz="2000" dirty="0"/>
          </a:p>
          <a:p>
            <a:r>
              <a:rPr lang="en-US" sz="2000" dirty="0"/>
              <a:t>SUNION </a:t>
            </a:r>
            <a:r>
              <a:rPr lang="en-US" sz="2000" dirty="0" err="1"/>
              <a:t>users:premium</a:t>
            </a:r>
            <a:r>
              <a:rPr lang="en-US" sz="2000" dirty="0"/>
              <a:t> </a:t>
            </a:r>
            <a:r>
              <a:rPr lang="en-US" sz="2000" dirty="0" err="1"/>
              <a:t>users:vip</a:t>
            </a:r>
            <a:endParaRPr lang="ru-RU" sz="2000" dirty="0"/>
          </a:p>
        </p:txBody>
      </p:sp>
      <p:sp>
        <p:nvSpPr>
          <p:cNvPr id="4" name="Объект 3"/>
          <p:cNvSpPr>
            <a:spLocks noGrp="1"/>
          </p:cNvSpPr>
          <p:nvPr>
            <p:ph sz="half" idx="2"/>
          </p:nvPr>
        </p:nvSpPr>
        <p:spPr>
          <a:xfrm>
            <a:off x="6384032" y="2748930"/>
            <a:ext cx="4283968" cy="3190488"/>
          </a:xfrm>
        </p:spPr>
        <p:txBody>
          <a:bodyPr>
            <a:normAutofit/>
          </a:bodyPr>
          <a:lstStyle/>
          <a:p>
            <a:r>
              <a:rPr lang="ru-RU" dirty="0"/>
              <a:t># Разность</a:t>
            </a:r>
          </a:p>
          <a:p>
            <a:r>
              <a:rPr lang="ru-RU" dirty="0"/>
              <a:t># Вернёт тех, кто офлайн</a:t>
            </a:r>
          </a:p>
          <a:p>
            <a:r>
              <a:rPr lang="ru-RU" dirty="0"/>
              <a:t># Пересечение</a:t>
            </a:r>
          </a:p>
          <a:p>
            <a:r>
              <a:rPr lang="ru-RU" dirty="0"/>
              <a:t># Вернёт </a:t>
            </a:r>
            <a:r>
              <a:rPr lang="ru-RU" dirty="0" err="1"/>
              <a:t>VIPов</a:t>
            </a:r>
            <a:r>
              <a:rPr lang="ru-RU" dirty="0"/>
              <a:t> онлайн</a:t>
            </a:r>
          </a:p>
          <a:p>
            <a:r>
              <a:rPr lang="ru-RU" dirty="0"/>
              <a:t># Объединение</a:t>
            </a:r>
          </a:p>
          <a:p>
            <a:r>
              <a:rPr lang="ru-RU" dirty="0"/>
              <a:t># Вернёт премиальных + VIP</a:t>
            </a:r>
          </a:p>
        </p:txBody>
      </p:sp>
    </p:spTree>
    <p:extLst>
      <p:ext uri="{BB962C8B-B14F-4D97-AF65-F5344CB8AC3E}">
        <p14:creationId xmlns:p14="http://schemas.microsoft.com/office/powerpoint/2010/main" val="664296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Сценарии использования</a:t>
            </a:r>
          </a:p>
        </p:txBody>
      </p:sp>
      <p:sp>
        <p:nvSpPr>
          <p:cNvPr id="3" name="Объект 2"/>
          <p:cNvSpPr>
            <a:spLocks noGrp="1"/>
          </p:cNvSpPr>
          <p:nvPr>
            <p:ph idx="1"/>
          </p:nvPr>
        </p:nvSpPr>
        <p:spPr>
          <a:xfrm>
            <a:off x="1486723" y="2489202"/>
            <a:ext cx="8641726" cy="4036143"/>
          </a:xfrm>
        </p:spPr>
        <p:txBody>
          <a:bodyPr>
            <a:normAutofit/>
          </a:bodyPr>
          <a:lstStyle/>
          <a:p>
            <a:pPr>
              <a:spcBef>
                <a:spcPts val="3600"/>
              </a:spcBef>
            </a:pPr>
            <a:r>
              <a:rPr lang="ru-RU" sz="2800" dirty="0"/>
              <a:t>Аналитика</a:t>
            </a:r>
            <a:endParaRPr lang="en-US" sz="2800" dirty="0"/>
          </a:p>
          <a:p>
            <a:pPr>
              <a:spcBef>
                <a:spcPts val="3600"/>
              </a:spcBef>
            </a:pPr>
            <a:r>
              <a:rPr lang="ru-RU" sz="2800" dirty="0"/>
              <a:t>хранение связей между сущностями</a:t>
            </a:r>
            <a:endParaRPr lang="en-US" sz="2800" dirty="0"/>
          </a:p>
          <a:p>
            <a:pPr>
              <a:spcBef>
                <a:spcPts val="3600"/>
              </a:spcBef>
            </a:pPr>
            <a:r>
              <a:rPr lang="ru-RU" sz="2800" dirty="0"/>
              <a:t>таксономия (тэги)</a:t>
            </a:r>
          </a:p>
        </p:txBody>
      </p:sp>
    </p:spTree>
    <p:extLst>
      <p:ext uri="{BB962C8B-B14F-4D97-AF65-F5344CB8AC3E}">
        <p14:creationId xmlns:p14="http://schemas.microsoft.com/office/powerpoint/2010/main" val="604179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Упорядоченные множества</a:t>
            </a:r>
          </a:p>
        </p:txBody>
      </p:sp>
      <p:sp>
        <p:nvSpPr>
          <p:cNvPr id="3" name="Объект 2"/>
          <p:cNvSpPr>
            <a:spLocks noGrp="1"/>
          </p:cNvSpPr>
          <p:nvPr>
            <p:ph idx="1"/>
          </p:nvPr>
        </p:nvSpPr>
        <p:spPr>
          <a:xfrm>
            <a:off x="1361733" y="2489202"/>
            <a:ext cx="9054748" cy="3530599"/>
          </a:xfrm>
        </p:spPr>
        <p:txBody>
          <a:bodyPr>
            <a:normAutofit/>
          </a:bodyPr>
          <a:lstStyle/>
          <a:p>
            <a:r>
              <a:rPr lang="ru-RU" sz="2400" dirty="0"/>
              <a:t>содержат только уникальные значения </a:t>
            </a:r>
            <a:endParaRPr lang="en-US" sz="2400" dirty="0"/>
          </a:p>
          <a:p>
            <a:r>
              <a:rPr lang="ru-RU" sz="2400" dirty="0"/>
              <a:t>для каждого значения указывается счёт (</a:t>
            </a:r>
            <a:r>
              <a:rPr lang="ru-RU" sz="2400" dirty="0" err="1"/>
              <a:t>score</a:t>
            </a:r>
            <a:r>
              <a:rPr lang="ru-RU" sz="2400" dirty="0"/>
              <a:t>) </a:t>
            </a:r>
            <a:endParaRPr lang="en-US" sz="2400" dirty="0"/>
          </a:p>
          <a:p>
            <a:r>
              <a:rPr lang="ru-RU" sz="2400" dirty="0"/>
              <a:t>значения автоматически сортируются по счёту</a:t>
            </a:r>
            <a:endParaRPr lang="en-US" sz="2400" dirty="0"/>
          </a:p>
          <a:p>
            <a:r>
              <a:rPr lang="ru-RU" sz="2400" dirty="0"/>
              <a:t>под капотом список с пропусками (</a:t>
            </a:r>
            <a:r>
              <a:rPr lang="ru-RU" sz="2400" dirty="0" err="1"/>
              <a:t>Skip</a:t>
            </a:r>
            <a:r>
              <a:rPr lang="ru-RU" sz="2400" dirty="0"/>
              <a:t> </a:t>
            </a:r>
            <a:r>
              <a:rPr lang="ru-RU" sz="2400" dirty="0" err="1"/>
              <a:t>List</a:t>
            </a:r>
            <a:r>
              <a:rPr lang="ru-RU" sz="2400" dirty="0"/>
              <a:t>)</a:t>
            </a:r>
            <a:endParaRPr lang="en-US" sz="2400" dirty="0"/>
          </a:p>
          <a:p>
            <a:r>
              <a:rPr lang="ru-RU" sz="2400" dirty="0"/>
              <a:t>время добавления и поиска – O(</a:t>
            </a:r>
            <a:r>
              <a:rPr lang="ru-RU" sz="2400" dirty="0" err="1"/>
              <a:t>log</a:t>
            </a:r>
            <a:r>
              <a:rPr lang="ru-RU" sz="2400" dirty="0"/>
              <a:t>(n))</a:t>
            </a:r>
          </a:p>
        </p:txBody>
      </p:sp>
      <p:pic>
        <p:nvPicPr>
          <p:cNvPr id="4" name="Рисунок 3"/>
          <p:cNvPicPr>
            <a:picLocks noChangeAspect="1"/>
          </p:cNvPicPr>
          <p:nvPr/>
        </p:nvPicPr>
        <p:blipFill>
          <a:blip r:embed="rId2"/>
          <a:stretch>
            <a:fillRect/>
          </a:stretch>
        </p:blipFill>
        <p:spPr>
          <a:xfrm>
            <a:off x="4007768" y="5013177"/>
            <a:ext cx="3744416" cy="1702007"/>
          </a:xfrm>
          <a:prstGeom prst="rect">
            <a:avLst/>
          </a:prstGeom>
        </p:spPr>
      </p:pic>
      <p:sp>
        <p:nvSpPr>
          <p:cNvPr id="6" name="TextBox 5"/>
          <p:cNvSpPr txBox="1"/>
          <p:nvPr/>
        </p:nvSpPr>
        <p:spPr>
          <a:xfrm>
            <a:off x="3528291" y="5486401"/>
            <a:ext cx="1737976" cy="769441"/>
          </a:xfrm>
          <a:prstGeom prst="rect">
            <a:avLst/>
          </a:prstGeom>
          <a:noFill/>
        </p:spPr>
        <p:txBody>
          <a:bodyPr wrap="none" rtlCol="0">
            <a:spAutoFit/>
          </a:bodyPr>
          <a:lstStyle/>
          <a:p>
            <a:r>
              <a:rPr lang="ru-RU" sz="1100" dirty="0"/>
              <a:t>Если добавить нового</a:t>
            </a:r>
          </a:p>
          <a:p>
            <a:r>
              <a:rPr lang="ru-RU" sz="1100" dirty="0"/>
              <a:t>юзера с рейтингом 7,</a:t>
            </a:r>
          </a:p>
          <a:p>
            <a:r>
              <a:rPr lang="ru-RU" sz="1100" dirty="0"/>
              <a:t>он автоматически </a:t>
            </a:r>
          </a:p>
          <a:p>
            <a:r>
              <a:rPr lang="ru-RU" sz="1100" dirty="0"/>
              <a:t>встанет сюда</a:t>
            </a:r>
          </a:p>
        </p:txBody>
      </p:sp>
      <p:sp>
        <p:nvSpPr>
          <p:cNvPr id="7" name="TextBox 6"/>
          <p:cNvSpPr txBox="1"/>
          <p:nvPr/>
        </p:nvSpPr>
        <p:spPr>
          <a:xfrm>
            <a:off x="6096000" y="6146800"/>
            <a:ext cx="2541080" cy="600164"/>
          </a:xfrm>
          <a:prstGeom prst="rect">
            <a:avLst/>
          </a:prstGeom>
          <a:noFill/>
        </p:spPr>
        <p:txBody>
          <a:bodyPr wrap="none" rtlCol="0">
            <a:spAutoFit/>
          </a:bodyPr>
          <a:lstStyle/>
          <a:p>
            <a:r>
              <a:rPr lang="ru-RU" sz="1100" dirty="0"/>
              <a:t>Если увеличить юзеру </a:t>
            </a:r>
          </a:p>
          <a:p>
            <a:r>
              <a:rPr lang="ru-RU" sz="1100" dirty="0"/>
              <a:t>рейтинг до 50, он автоматически </a:t>
            </a:r>
          </a:p>
          <a:p>
            <a:r>
              <a:rPr lang="ru-RU" sz="1100" dirty="0"/>
              <a:t>переместится наверх</a:t>
            </a:r>
          </a:p>
        </p:txBody>
      </p:sp>
    </p:spTree>
    <p:extLst>
      <p:ext uri="{BB962C8B-B14F-4D97-AF65-F5344CB8AC3E}">
        <p14:creationId xmlns:p14="http://schemas.microsoft.com/office/powerpoint/2010/main" val="1571860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4954" y="973668"/>
            <a:ext cx="8761413" cy="706964"/>
          </a:xfrm>
        </p:spPr>
        <p:txBody>
          <a:bodyPr>
            <a:normAutofit/>
          </a:bodyPr>
          <a:lstStyle/>
          <a:p>
            <a:r>
              <a:rPr lang="ru-RU" dirty="0"/>
              <a:t>Особенности </a:t>
            </a:r>
            <a:r>
              <a:rPr lang="en-US" dirty="0" err="1"/>
              <a:t>Riak</a:t>
            </a:r>
            <a:endParaRPr lang="ru-RU" dirty="0"/>
          </a:p>
        </p:txBody>
      </p:sp>
      <p:sp>
        <p:nvSpPr>
          <p:cNvPr id="3" name="Объект 2"/>
          <p:cNvSpPr>
            <a:spLocks noGrp="1"/>
          </p:cNvSpPr>
          <p:nvPr>
            <p:ph idx="1"/>
          </p:nvPr>
        </p:nvSpPr>
        <p:spPr>
          <a:xfrm>
            <a:off x="1154955" y="2603500"/>
            <a:ext cx="4471048" cy="3416300"/>
          </a:xfrm>
        </p:spPr>
        <p:txBody>
          <a:bodyPr anchor="ctr">
            <a:normAutofit fontScale="92500" lnSpcReduction="10000"/>
          </a:bodyPr>
          <a:lstStyle/>
          <a:p>
            <a:pPr>
              <a:lnSpc>
                <a:spcPct val="90000"/>
              </a:lnSpc>
              <a:spcBef>
                <a:spcPts val="2400"/>
              </a:spcBef>
            </a:pPr>
            <a:r>
              <a:rPr lang="ru-RU" sz="1600" dirty="0"/>
              <a:t>Отказоустойчивость</a:t>
            </a:r>
          </a:p>
          <a:p>
            <a:pPr>
              <a:lnSpc>
                <a:spcPct val="90000"/>
              </a:lnSpc>
              <a:spcBef>
                <a:spcPts val="2400"/>
              </a:spcBef>
            </a:pPr>
            <a:r>
              <a:rPr lang="ru-RU" sz="1600" dirty="0"/>
              <a:t>Высокая масштабируемость</a:t>
            </a:r>
          </a:p>
          <a:p>
            <a:pPr>
              <a:lnSpc>
                <a:spcPct val="90000"/>
              </a:lnSpc>
              <a:spcBef>
                <a:spcPts val="2400"/>
              </a:spcBef>
            </a:pPr>
            <a:r>
              <a:rPr lang="ru-RU" sz="1600" dirty="0"/>
              <a:t>Простота в эксплуатации</a:t>
            </a:r>
          </a:p>
          <a:p>
            <a:pPr>
              <a:lnSpc>
                <a:spcPct val="90000"/>
              </a:lnSpc>
              <a:spcBef>
                <a:spcPts val="2400"/>
              </a:spcBef>
            </a:pPr>
            <a:r>
              <a:rPr lang="ru-RU" sz="1600" dirty="0" err="1"/>
              <a:t>Мультикластерная</a:t>
            </a:r>
            <a:r>
              <a:rPr lang="ru-RU" sz="1600" dirty="0"/>
              <a:t> репликация</a:t>
            </a:r>
          </a:p>
          <a:p>
            <a:pPr>
              <a:lnSpc>
                <a:spcPct val="90000"/>
              </a:lnSpc>
              <a:spcBef>
                <a:spcPts val="2400"/>
              </a:spcBef>
            </a:pPr>
            <a:r>
              <a:rPr lang="ru-RU" sz="1600" dirty="0"/>
              <a:t>Настраиваемый срок хранения объектов (</a:t>
            </a:r>
            <a:r>
              <a:rPr lang="en-US" sz="1600" dirty="0"/>
              <a:t>TTL)</a:t>
            </a:r>
            <a:endParaRPr lang="ru-RU" sz="1600" dirty="0"/>
          </a:p>
          <a:p>
            <a:pPr>
              <a:lnSpc>
                <a:spcPct val="90000"/>
              </a:lnSpc>
              <a:spcBef>
                <a:spcPts val="2400"/>
              </a:spcBef>
            </a:pPr>
            <a:r>
              <a:rPr lang="ru-RU" sz="1600" dirty="0"/>
              <a:t>Интеграция с </a:t>
            </a:r>
            <a:r>
              <a:rPr lang="en-US" sz="1600" dirty="0"/>
              <a:t>Apache Spark</a:t>
            </a:r>
          </a:p>
          <a:p>
            <a:pPr>
              <a:lnSpc>
                <a:spcPct val="90000"/>
              </a:lnSpc>
              <a:spcBef>
                <a:spcPts val="2400"/>
              </a:spcBef>
            </a:pPr>
            <a:r>
              <a:rPr lang="ru-RU" sz="1600" dirty="0"/>
              <a:t>Интеграция с </a:t>
            </a:r>
            <a:r>
              <a:rPr lang="en-US" sz="1600" dirty="0"/>
              <a:t>Apache Mesos</a:t>
            </a:r>
            <a:endParaRPr lang="ru-RU" sz="1600" dirty="0"/>
          </a:p>
        </p:txBody>
      </p:sp>
      <p:pic>
        <p:nvPicPr>
          <p:cNvPr id="6" name="Picture 2" descr="Key Value Database | NoSQL Key Value Database | Riak KV | Riak"/>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76664" y="2775951"/>
            <a:ext cx="2814121" cy="3067163"/>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pic>
        <p:nvPicPr>
          <p:cNvPr id="4" name="Picture 2" descr="https://riak.com/content/uploads/2016/08/Riak_Man_Super_single.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6220" y="2787940"/>
            <a:ext cx="2997538" cy="3043185"/>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678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Основные команды</a:t>
            </a:r>
          </a:p>
        </p:txBody>
      </p:sp>
      <p:sp>
        <p:nvSpPr>
          <p:cNvPr id="3" name="Объект 2"/>
          <p:cNvSpPr>
            <a:spLocks noGrp="1"/>
          </p:cNvSpPr>
          <p:nvPr>
            <p:ph sz="half" idx="1"/>
          </p:nvPr>
        </p:nvSpPr>
        <p:spPr>
          <a:xfrm>
            <a:off x="1374889" y="2120901"/>
            <a:ext cx="5081151" cy="4663440"/>
          </a:xfrm>
        </p:spPr>
        <p:txBody>
          <a:bodyPr>
            <a:normAutofit/>
          </a:bodyPr>
          <a:lstStyle/>
          <a:p>
            <a:pPr>
              <a:lnSpc>
                <a:spcPct val="150000"/>
              </a:lnSpc>
            </a:pPr>
            <a:r>
              <a:rPr lang="en-US" sz="1600" dirty="0"/>
              <a:t>ZADD </a:t>
            </a:r>
            <a:r>
              <a:rPr lang="en-US" sz="1600" dirty="0" err="1"/>
              <a:t>users:rating</a:t>
            </a:r>
            <a:r>
              <a:rPr lang="en-US" sz="1600" dirty="0"/>
              <a:t> 10 user:1</a:t>
            </a:r>
          </a:p>
          <a:p>
            <a:pPr>
              <a:lnSpc>
                <a:spcPct val="150000"/>
              </a:lnSpc>
            </a:pPr>
            <a:r>
              <a:rPr lang="en-US" sz="1600" dirty="0"/>
              <a:t>ZADD </a:t>
            </a:r>
            <a:r>
              <a:rPr lang="en-US" sz="1600" dirty="0" err="1"/>
              <a:t>users:rating</a:t>
            </a:r>
            <a:r>
              <a:rPr lang="en-US" sz="1600" dirty="0"/>
              <a:t> 5 user:2</a:t>
            </a:r>
          </a:p>
          <a:p>
            <a:pPr>
              <a:lnSpc>
                <a:spcPct val="150000"/>
              </a:lnSpc>
            </a:pPr>
            <a:r>
              <a:rPr lang="en-US" sz="1600" dirty="0"/>
              <a:t>ZADD </a:t>
            </a:r>
            <a:r>
              <a:rPr lang="en-US" sz="1600" dirty="0" err="1"/>
              <a:t>users:rating</a:t>
            </a:r>
            <a:r>
              <a:rPr lang="en-US" sz="1600" dirty="0"/>
              <a:t> 15 user:12</a:t>
            </a:r>
          </a:p>
          <a:p>
            <a:pPr>
              <a:lnSpc>
                <a:spcPct val="150000"/>
              </a:lnSpc>
            </a:pPr>
            <a:r>
              <a:rPr lang="en-US" sz="1600" dirty="0"/>
              <a:t>ZADD </a:t>
            </a:r>
            <a:r>
              <a:rPr lang="en-US" sz="1600" dirty="0" err="1"/>
              <a:t>users:rating</a:t>
            </a:r>
            <a:r>
              <a:rPr lang="en-US" sz="1600" dirty="0"/>
              <a:t> 15 user:12</a:t>
            </a:r>
          </a:p>
          <a:p>
            <a:pPr>
              <a:lnSpc>
                <a:spcPct val="150000"/>
              </a:lnSpc>
            </a:pPr>
            <a:r>
              <a:rPr lang="en-US" sz="1600" dirty="0"/>
              <a:t>ZCARD </a:t>
            </a:r>
            <a:r>
              <a:rPr lang="en-US" sz="1600" dirty="0" err="1"/>
              <a:t>users:rating</a:t>
            </a:r>
            <a:endParaRPr lang="en-US" sz="1600" dirty="0"/>
          </a:p>
          <a:p>
            <a:pPr>
              <a:lnSpc>
                <a:spcPct val="150000"/>
              </a:lnSpc>
            </a:pPr>
            <a:r>
              <a:rPr lang="en-US" sz="1600" dirty="0"/>
              <a:t>ZCOUNT </a:t>
            </a:r>
            <a:r>
              <a:rPr lang="en-US" sz="1600" dirty="0" err="1"/>
              <a:t>users:rating</a:t>
            </a:r>
            <a:r>
              <a:rPr lang="en-US" sz="1600" dirty="0"/>
              <a:t> 5 10</a:t>
            </a:r>
          </a:p>
          <a:p>
            <a:pPr>
              <a:lnSpc>
                <a:spcPct val="150000"/>
              </a:lnSpc>
            </a:pPr>
            <a:r>
              <a:rPr lang="en-US" sz="1600" dirty="0"/>
              <a:t>ZRANGE </a:t>
            </a:r>
            <a:r>
              <a:rPr lang="en-US" sz="1600" dirty="0" err="1"/>
              <a:t>users:rating</a:t>
            </a:r>
            <a:r>
              <a:rPr lang="en-US" sz="1600" dirty="0"/>
              <a:t> 5 10 BYSCORE</a:t>
            </a:r>
          </a:p>
          <a:p>
            <a:pPr>
              <a:lnSpc>
                <a:spcPct val="150000"/>
              </a:lnSpc>
            </a:pPr>
            <a:r>
              <a:rPr lang="en-US" sz="1600" dirty="0"/>
              <a:t>ZRANK </a:t>
            </a:r>
            <a:r>
              <a:rPr lang="en-US" sz="1600" dirty="0" err="1"/>
              <a:t>users:rating</a:t>
            </a:r>
            <a:r>
              <a:rPr lang="en-US" sz="1600" dirty="0"/>
              <a:t> user:12</a:t>
            </a:r>
          </a:p>
          <a:p>
            <a:pPr>
              <a:lnSpc>
                <a:spcPct val="150000"/>
              </a:lnSpc>
            </a:pPr>
            <a:r>
              <a:rPr lang="en-US" sz="1600" dirty="0"/>
              <a:t>ZREM </a:t>
            </a:r>
            <a:r>
              <a:rPr lang="en-US" sz="1600" dirty="0" err="1"/>
              <a:t>users:rating</a:t>
            </a:r>
            <a:r>
              <a:rPr lang="en-US" sz="1600" dirty="0"/>
              <a:t> user:12</a:t>
            </a:r>
            <a:endParaRPr lang="ru-RU" sz="1600" dirty="0"/>
          </a:p>
        </p:txBody>
      </p:sp>
      <p:sp>
        <p:nvSpPr>
          <p:cNvPr id="4" name="Объект 3"/>
          <p:cNvSpPr>
            <a:spLocks noGrp="1"/>
          </p:cNvSpPr>
          <p:nvPr>
            <p:ph sz="half" idx="2"/>
          </p:nvPr>
        </p:nvSpPr>
        <p:spPr>
          <a:xfrm>
            <a:off x="6347520" y="2120901"/>
            <a:ext cx="4320480" cy="4663440"/>
          </a:xfrm>
        </p:spPr>
        <p:txBody>
          <a:bodyPr>
            <a:normAutofit/>
          </a:bodyPr>
          <a:lstStyle/>
          <a:p>
            <a:pPr>
              <a:lnSpc>
                <a:spcPct val="150000"/>
              </a:lnSpc>
            </a:pPr>
            <a:r>
              <a:rPr lang="ru-RU" sz="1600" dirty="0"/>
              <a:t># Добавить элемент</a:t>
            </a:r>
            <a:endParaRPr lang="en-US" sz="1600" dirty="0"/>
          </a:p>
          <a:p>
            <a:pPr>
              <a:lnSpc>
                <a:spcPct val="150000"/>
              </a:lnSpc>
            </a:pPr>
            <a:r>
              <a:rPr lang="ru-RU" sz="1600" dirty="0"/>
              <a:t># Добавить элемент</a:t>
            </a:r>
          </a:p>
          <a:p>
            <a:pPr>
              <a:lnSpc>
                <a:spcPct val="150000"/>
              </a:lnSpc>
            </a:pPr>
            <a:r>
              <a:rPr lang="ru-RU" sz="1600" dirty="0"/>
              <a:t># Добавить элемент</a:t>
            </a:r>
          </a:p>
          <a:p>
            <a:pPr>
              <a:lnSpc>
                <a:spcPct val="150000"/>
              </a:lnSpc>
            </a:pPr>
            <a:r>
              <a:rPr lang="ru-RU" sz="1600" dirty="0"/>
              <a:t># Дубликат: </a:t>
            </a:r>
            <a:r>
              <a:rPr lang="ru-RU" sz="1600" dirty="0" err="1"/>
              <a:t>мн</a:t>
            </a:r>
            <a:r>
              <a:rPr lang="ru-RU" sz="1600" dirty="0"/>
              <a:t>-во не изменится</a:t>
            </a:r>
          </a:p>
          <a:p>
            <a:pPr>
              <a:lnSpc>
                <a:spcPct val="150000"/>
              </a:lnSpc>
            </a:pPr>
            <a:r>
              <a:rPr lang="ru-RU" sz="1600" dirty="0"/>
              <a:t># Получить мощность множества</a:t>
            </a:r>
          </a:p>
          <a:p>
            <a:pPr>
              <a:lnSpc>
                <a:spcPct val="150000"/>
              </a:lnSpc>
            </a:pPr>
            <a:r>
              <a:rPr lang="ru-RU" sz="1600" dirty="0"/>
              <a:t># Кол-во эл-</a:t>
            </a:r>
            <a:r>
              <a:rPr lang="ru-RU" sz="1600" dirty="0" err="1"/>
              <a:t>тов</a:t>
            </a:r>
            <a:r>
              <a:rPr lang="ru-RU" sz="1600" dirty="0"/>
              <a:t> в диапазоне</a:t>
            </a:r>
          </a:p>
          <a:p>
            <a:pPr>
              <a:lnSpc>
                <a:spcPct val="150000"/>
              </a:lnSpc>
            </a:pPr>
            <a:r>
              <a:rPr lang="ru-RU" sz="1600" dirty="0"/>
              <a:t># Получить эл-ты в диапазоне</a:t>
            </a:r>
          </a:p>
          <a:p>
            <a:pPr>
              <a:lnSpc>
                <a:spcPct val="150000"/>
              </a:lnSpc>
            </a:pPr>
            <a:r>
              <a:rPr lang="ru-RU" sz="1600" dirty="0"/>
              <a:t># Получить место эл-та в </a:t>
            </a:r>
            <a:r>
              <a:rPr lang="ru-RU" sz="1600" dirty="0" err="1"/>
              <a:t>мн-ве</a:t>
            </a:r>
            <a:endParaRPr lang="ru-RU" sz="1600" dirty="0"/>
          </a:p>
          <a:p>
            <a:pPr>
              <a:lnSpc>
                <a:spcPct val="150000"/>
              </a:lnSpc>
            </a:pPr>
            <a:r>
              <a:rPr lang="ru-RU" sz="1600" dirty="0"/>
              <a:t># Удалить элемент из множества</a:t>
            </a:r>
          </a:p>
        </p:txBody>
      </p:sp>
    </p:spTree>
    <p:extLst>
      <p:ext uri="{BB962C8B-B14F-4D97-AF65-F5344CB8AC3E}">
        <p14:creationId xmlns:p14="http://schemas.microsoft.com/office/powerpoint/2010/main" val="3927862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Сценарии использования</a:t>
            </a:r>
          </a:p>
        </p:txBody>
      </p:sp>
      <p:sp>
        <p:nvSpPr>
          <p:cNvPr id="3" name="Объект 2"/>
          <p:cNvSpPr>
            <a:spLocks noGrp="1"/>
          </p:cNvSpPr>
          <p:nvPr>
            <p:ph idx="1"/>
          </p:nvPr>
        </p:nvSpPr>
        <p:spPr>
          <a:xfrm>
            <a:off x="1447253" y="2489202"/>
            <a:ext cx="8681196" cy="4036143"/>
          </a:xfrm>
        </p:spPr>
        <p:txBody>
          <a:bodyPr>
            <a:normAutofit/>
          </a:bodyPr>
          <a:lstStyle/>
          <a:p>
            <a:pPr>
              <a:spcBef>
                <a:spcPts val="3600"/>
              </a:spcBef>
            </a:pPr>
            <a:r>
              <a:rPr lang="ru-RU" sz="2400" dirty="0"/>
              <a:t>рейтинги</a:t>
            </a:r>
            <a:endParaRPr lang="en-US" sz="2400" dirty="0"/>
          </a:p>
          <a:p>
            <a:pPr>
              <a:spcBef>
                <a:spcPts val="3600"/>
              </a:spcBef>
            </a:pPr>
            <a:r>
              <a:rPr lang="ru-RU" sz="2400" dirty="0"/>
              <a:t>числовой вторичный ключ</a:t>
            </a:r>
            <a:endParaRPr lang="en-US" sz="2400" dirty="0"/>
          </a:p>
          <a:p>
            <a:pPr>
              <a:spcBef>
                <a:spcPts val="3600"/>
              </a:spcBef>
            </a:pPr>
            <a:r>
              <a:rPr lang="ru-RU" sz="2400" dirty="0"/>
              <a:t>лексикографические индексы</a:t>
            </a:r>
          </a:p>
        </p:txBody>
      </p:sp>
    </p:spTree>
    <p:extLst>
      <p:ext uri="{BB962C8B-B14F-4D97-AF65-F5344CB8AC3E}">
        <p14:creationId xmlns:p14="http://schemas.microsoft.com/office/powerpoint/2010/main" val="3832446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Битовые строки</a:t>
            </a:r>
          </a:p>
        </p:txBody>
      </p:sp>
      <p:sp>
        <p:nvSpPr>
          <p:cNvPr id="3" name="Объект 2"/>
          <p:cNvSpPr>
            <a:spLocks noGrp="1"/>
          </p:cNvSpPr>
          <p:nvPr>
            <p:ph idx="1"/>
          </p:nvPr>
        </p:nvSpPr>
        <p:spPr>
          <a:xfrm>
            <a:off x="2371013" y="2359893"/>
            <a:ext cx="7449975" cy="1371847"/>
          </a:xfrm>
        </p:spPr>
        <p:txBody>
          <a:bodyPr>
            <a:normAutofit/>
          </a:bodyPr>
          <a:lstStyle/>
          <a:p>
            <a:r>
              <a:rPr lang="ru-RU" sz="2000" dirty="0"/>
              <a:t>Каким будет результат выполнения этих операций?</a:t>
            </a:r>
          </a:p>
        </p:txBody>
      </p:sp>
      <p:sp>
        <p:nvSpPr>
          <p:cNvPr id="5" name="Прямоугольник 4"/>
          <p:cNvSpPr/>
          <p:nvPr/>
        </p:nvSpPr>
        <p:spPr>
          <a:xfrm>
            <a:off x="2311204" y="3896164"/>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2994827" y="3893023"/>
            <a:ext cx="653143" cy="62701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3673210" y="3891674"/>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4348895" y="3892111"/>
            <a:ext cx="653143" cy="62701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p:cNvSpPr txBox="1"/>
          <p:nvPr/>
        </p:nvSpPr>
        <p:spPr>
          <a:xfrm>
            <a:off x="2449720" y="3974681"/>
            <a:ext cx="354584" cy="461665"/>
          </a:xfrm>
          <a:prstGeom prst="rect">
            <a:avLst/>
          </a:prstGeom>
          <a:noFill/>
        </p:spPr>
        <p:txBody>
          <a:bodyPr wrap="none" rtlCol="0">
            <a:spAutoFit/>
          </a:bodyPr>
          <a:lstStyle/>
          <a:p>
            <a:r>
              <a:rPr lang="ru-RU" sz="2400" dirty="0">
                <a:solidFill>
                  <a:schemeClr val="bg1"/>
                </a:solidFill>
              </a:rPr>
              <a:t>0</a:t>
            </a:r>
          </a:p>
        </p:txBody>
      </p:sp>
      <p:sp>
        <p:nvSpPr>
          <p:cNvPr id="10" name="TextBox 9"/>
          <p:cNvSpPr txBox="1"/>
          <p:nvPr/>
        </p:nvSpPr>
        <p:spPr>
          <a:xfrm>
            <a:off x="3118545" y="3963816"/>
            <a:ext cx="354584" cy="461665"/>
          </a:xfrm>
          <a:prstGeom prst="rect">
            <a:avLst/>
          </a:prstGeom>
          <a:noFill/>
        </p:spPr>
        <p:txBody>
          <a:bodyPr wrap="none" rtlCol="0">
            <a:spAutoFit/>
          </a:bodyPr>
          <a:lstStyle/>
          <a:p>
            <a:r>
              <a:rPr lang="ru-RU" sz="2400" dirty="0">
                <a:solidFill>
                  <a:schemeClr val="bg1"/>
                </a:solidFill>
              </a:rPr>
              <a:t>1</a:t>
            </a:r>
          </a:p>
        </p:txBody>
      </p:sp>
      <p:sp>
        <p:nvSpPr>
          <p:cNvPr id="11" name="TextBox 10"/>
          <p:cNvSpPr txBox="1"/>
          <p:nvPr/>
        </p:nvSpPr>
        <p:spPr>
          <a:xfrm>
            <a:off x="3802072" y="3969071"/>
            <a:ext cx="354584" cy="461665"/>
          </a:xfrm>
          <a:prstGeom prst="rect">
            <a:avLst/>
          </a:prstGeom>
          <a:noFill/>
        </p:spPr>
        <p:txBody>
          <a:bodyPr wrap="none" rtlCol="0">
            <a:spAutoFit/>
          </a:bodyPr>
          <a:lstStyle/>
          <a:p>
            <a:r>
              <a:rPr lang="ru-RU" sz="2400" dirty="0">
                <a:solidFill>
                  <a:schemeClr val="bg1"/>
                </a:solidFill>
              </a:rPr>
              <a:t>0</a:t>
            </a:r>
          </a:p>
        </p:txBody>
      </p:sp>
      <p:sp>
        <p:nvSpPr>
          <p:cNvPr id="12" name="TextBox 11"/>
          <p:cNvSpPr txBox="1"/>
          <p:nvPr/>
        </p:nvSpPr>
        <p:spPr>
          <a:xfrm>
            <a:off x="4463870" y="3958915"/>
            <a:ext cx="354584" cy="461665"/>
          </a:xfrm>
          <a:prstGeom prst="rect">
            <a:avLst/>
          </a:prstGeom>
          <a:noFill/>
        </p:spPr>
        <p:txBody>
          <a:bodyPr wrap="none" rtlCol="0">
            <a:spAutoFit/>
          </a:bodyPr>
          <a:lstStyle/>
          <a:p>
            <a:r>
              <a:rPr lang="ru-RU" sz="2400" dirty="0">
                <a:solidFill>
                  <a:schemeClr val="bg1"/>
                </a:solidFill>
              </a:rPr>
              <a:t>1</a:t>
            </a:r>
          </a:p>
        </p:txBody>
      </p:sp>
      <p:sp>
        <p:nvSpPr>
          <p:cNvPr id="13" name="Прямоугольник 12"/>
          <p:cNvSpPr/>
          <p:nvPr/>
        </p:nvSpPr>
        <p:spPr>
          <a:xfrm>
            <a:off x="2315822" y="4630455"/>
            <a:ext cx="653143" cy="62701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p:nvPr/>
        </p:nvSpPr>
        <p:spPr>
          <a:xfrm>
            <a:off x="2999445" y="4627314"/>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p:nvPr/>
        </p:nvSpPr>
        <p:spPr>
          <a:xfrm>
            <a:off x="3677828" y="4625965"/>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4353513" y="4626402"/>
            <a:ext cx="653143" cy="62701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extBox 16"/>
          <p:cNvSpPr txBox="1"/>
          <p:nvPr/>
        </p:nvSpPr>
        <p:spPr>
          <a:xfrm>
            <a:off x="2454338" y="4708972"/>
            <a:ext cx="354584" cy="461665"/>
          </a:xfrm>
          <a:prstGeom prst="rect">
            <a:avLst/>
          </a:prstGeom>
          <a:noFill/>
        </p:spPr>
        <p:txBody>
          <a:bodyPr wrap="none" rtlCol="0">
            <a:spAutoFit/>
          </a:bodyPr>
          <a:lstStyle/>
          <a:p>
            <a:r>
              <a:rPr lang="ru-RU" sz="2400" dirty="0">
                <a:solidFill>
                  <a:schemeClr val="bg1"/>
                </a:solidFill>
              </a:rPr>
              <a:t>0</a:t>
            </a:r>
          </a:p>
        </p:txBody>
      </p:sp>
      <p:sp>
        <p:nvSpPr>
          <p:cNvPr id="18" name="TextBox 17"/>
          <p:cNvSpPr txBox="1"/>
          <p:nvPr/>
        </p:nvSpPr>
        <p:spPr>
          <a:xfrm>
            <a:off x="3123163" y="4698107"/>
            <a:ext cx="354584" cy="461665"/>
          </a:xfrm>
          <a:prstGeom prst="rect">
            <a:avLst/>
          </a:prstGeom>
          <a:noFill/>
        </p:spPr>
        <p:txBody>
          <a:bodyPr wrap="none" rtlCol="0">
            <a:spAutoFit/>
          </a:bodyPr>
          <a:lstStyle/>
          <a:p>
            <a:r>
              <a:rPr lang="ru-RU" sz="2400" dirty="0">
                <a:solidFill>
                  <a:schemeClr val="bg1"/>
                </a:solidFill>
              </a:rPr>
              <a:t>1</a:t>
            </a:r>
          </a:p>
        </p:txBody>
      </p:sp>
      <p:sp>
        <p:nvSpPr>
          <p:cNvPr id="19" name="TextBox 18"/>
          <p:cNvSpPr txBox="1"/>
          <p:nvPr/>
        </p:nvSpPr>
        <p:spPr>
          <a:xfrm>
            <a:off x="3806690" y="4703362"/>
            <a:ext cx="354584" cy="461665"/>
          </a:xfrm>
          <a:prstGeom prst="rect">
            <a:avLst/>
          </a:prstGeom>
          <a:noFill/>
        </p:spPr>
        <p:txBody>
          <a:bodyPr wrap="none" rtlCol="0">
            <a:spAutoFit/>
          </a:bodyPr>
          <a:lstStyle/>
          <a:p>
            <a:r>
              <a:rPr lang="ru-RU" sz="2400" dirty="0">
                <a:solidFill>
                  <a:schemeClr val="bg1"/>
                </a:solidFill>
              </a:rPr>
              <a:t>0</a:t>
            </a:r>
          </a:p>
        </p:txBody>
      </p:sp>
      <p:sp>
        <p:nvSpPr>
          <p:cNvPr id="20" name="TextBox 19"/>
          <p:cNvSpPr txBox="1"/>
          <p:nvPr/>
        </p:nvSpPr>
        <p:spPr>
          <a:xfrm>
            <a:off x="4468488" y="4693206"/>
            <a:ext cx="354584" cy="461665"/>
          </a:xfrm>
          <a:prstGeom prst="rect">
            <a:avLst/>
          </a:prstGeom>
          <a:noFill/>
        </p:spPr>
        <p:txBody>
          <a:bodyPr wrap="none" rtlCol="0">
            <a:spAutoFit/>
          </a:bodyPr>
          <a:lstStyle/>
          <a:p>
            <a:r>
              <a:rPr lang="ru-RU" sz="2400" dirty="0">
                <a:solidFill>
                  <a:schemeClr val="bg1"/>
                </a:solidFill>
              </a:rPr>
              <a:t>1</a:t>
            </a:r>
          </a:p>
        </p:txBody>
      </p:sp>
      <p:sp>
        <p:nvSpPr>
          <p:cNvPr id="21" name="Прямоугольник 20"/>
          <p:cNvSpPr/>
          <p:nvPr/>
        </p:nvSpPr>
        <p:spPr>
          <a:xfrm>
            <a:off x="6638440" y="3900782"/>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7322063" y="3897641"/>
            <a:ext cx="653143" cy="62701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8000446" y="3896292"/>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8676131" y="3896729"/>
            <a:ext cx="653143" cy="62701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p:cNvSpPr txBox="1"/>
          <p:nvPr/>
        </p:nvSpPr>
        <p:spPr>
          <a:xfrm>
            <a:off x="6776956" y="3979299"/>
            <a:ext cx="354584" cy="461665"/>
          </a:xfrm>
          <a:prstGeom prst="rect">
            <a:avLst/>
          </a:prstGeom>
          <a:noFill/>
        </p:spPr>
        <p:txBody>
          <a:bodyPr wrap="none" rtlCol="0">
            <a:spAutoFit/>
          </a:bodyPr>
          <a:lstStyle/>
          <a:p>
            <a:r>
              <a:rPr lang="ru-RU" sz="2400" dirty="0">
                <a:solidFill>
                  <a:schemeClr val="bg1"/>
                </a:solidFill>
              </a:rPr>
              <a:t>0</a:t>
            </a:r>
          </a:p>
        </p:txBody>
      </p:sp>
      <p:sp>
        <p:nvSpPr>
          <p:cNvPr id="26" name="TextBox 25"/>
          <p:cNvSpPr txBox="1"/>
          <p:nvPr/>
        </p:nvSpPr>
        <p:spPr>
          <a:xfrm>
            <a:off x="7445781" y="3968434"/>
            <a:ext cx="354584" cy="461665"/>
          </a:xfrm>
          <a:prstGeom prst="rect">
            <a:avLst/>
          </a:prstGeom>
          <a:noFill/>
        </p:spPr>
        <p:txBody>
          <a:bodyPr wrap="none" rtlCol="0">
            <a:spAutoFit/>
          </a:bodyPr>
          <a:lstStyle/>
          <a:p>
            <a:r>
              <a:rPr lang="ru-RU" sz="2400" dirty="0">
                <a:solidFill>
                  <a:schemeClr val="bg1"/>
                </a:solidFill>
              </a:rPr>
              <a:t>1</a:t>
            </a:r>
          </a:p>
        </p:txBody>
      </p:sp>
      <p:sp>
        <p:nvSpPr>
          <p:cNvPr id="27" name="TextBox 26"/>
          <p:cNvSpPr txBox="1"/>
          <p:nvPr/>
        </p:nvSpPr>
        <p:spPr>
          <a:xfrm>
            <a:off x="8129308" y="3973689"/>
            <a:ext cx="354584" cy="461665"/>
          </a:xfrm>
          <a:prstGeom prst="rect">
            <a:avLst/>
          </a:prstGeom>
          <a:noFill/>
        </p:spPr>
        <p:txBody>
          <a:bodyPr wrap="none" rtlCol="0">
            <a:spAutoFit/>
          </a:bodyPr>
          <a:lstStyle/>
          <a:p>
            <a:r>
              <a:rPr lang="ru-RU" sz="2400" dirty="0">
                <a:solidFill>
                  <a:schemeClr val="bg1"/>
                </a:solidFill>
              </a:rPr>
              <a:t>0</a:t>
            </a:r>
          </a:p>
        </p:txBody>
      </p:sp>
      <p:sp>
        <p:nvSpPr>
          <p:cNvPr id="28" name="TextBox 27"/>
          <p:cNvSpPr txBox="1"/>
          <p:nvPr/>
        </p:nvSpPr>
        <p:spPr>
          <a:xfrm>
            <a:off x="8791106" y="3963533"/>
            <a:ext cx="354584" cy="461665"/>
          </a:xfrm>
          <a:prstGeom prst="rect">
            <a:avLst/>
          </a:prstGeom>
          <a:noFill/>
        </p:spPr>
        <p:txBody>
          <a:bodyPr wrap="none" rtlCol="0">
            <a:spAutoFit/>
          </a:bodyPr>
          <a:lstStyle/>
          <a:p>
            <a:r>
              <a:rPr lang="ru-RU" sz="2400" dirty="0">
                <a:solidFill>
                  <a:schemeClr val="bg1"/>
                </a:solidFill>
              </a:rPr>
              <a:t>1</a:t>
            </a:r>
          </a:p>
        </p:txBody>
      </p:sp>
      <p:sp>
        <p:nvSpPr>
          <p:cNvPr id="29" name="Прямоугольник 28"/>
          <p:cNvSpPr/>
          <p:nvPr/>
        </p:nvSpPr>
        <p:spPr>
          <a:xfrm>
            <a:off x="6643058" y="4635073"/>
            <a:ext cx="653143" cy="62701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p:cNvSpPr/>
          <p:nvPr/>
        </p:nvSpPr>
        <p:spPr>
          <a:xfrm>
            <a:off x="7326681" y="4631932"/>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p:cNvSpPr/>
          <p:nvPr/>
        </p:nvSpPr>
        <p:spPr>
          <a:xfrm>
            <a:off x="8005064" y="4630583"/>
            <a:ext cx="653143" cy="6270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p:cNvSpPr/>
          <p:nvPr/>
        </p:nvSpPr>
        <p:spPr>
          <a:xfrm>
            <a:off x="8680749" y="4631020"/>
            <a:ext cx="653143" cy="62701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TextBox 32"/>
          <p:cNvSpPr txBox="1"/>
          <p:nvPr/>
        </p:nvSpPr>
        <p:spPr>
          <a:xfrm>
            <a:off x="6781574" y="4713590"/>
            <a:ext cx="354584" cy="461665"/>
          </a:xfrm>
          <a:prstGeom prst="rect">
            <a:avLst/>
          </a:prstGeom>
          <a:noFill/>
        </p:spPr>
        <p:txBody>
          <a:bodyPr wrap="none" rtlCol="0">
            <a:spAutoFit/>
          </a:bodyPr>
          <a:lstStyle/>
          <a:p>
            <a:r>
              <a:rPr lang="ru-RU" sz="2400" dirty="0">
                <a:solidFill>
                  <a:schemeClr val="bg1"/>
                </a:solidFill>
              </a:rPr>
              <a:t>0</a:t>
            </a:r>
          </a:p>
        </p:txBody>
      </p:sp>
      <p:sp>
        <p:nvSpPr>
          <p:cNvPr id="34" name="TextBox 33"/>
          <p:cNvSpPr txBox="1"/>
          <p:nvPr/>
        </p:nvSpPr>
        <p:spPr>
          <a:xfrm>
            <a:off x="7450399" y="4702725"/>
            <a:ext cx="354584" cy="461665"/>
          </a:xfrm>
          <a:prstGeom prst="rect">
            <a:avLst/>
          </a:prstGeom>
          <a:noFill/>
        </p:spPr>
        <p:txBody>
          <a:bodyPr wrap="none" rtlCol="0">
            <a:spAutoFit/>
          </a:bodyPr>
          <a:lstStyle/>
          <a:p>
            <a:r>
              <a:rPr lang="ru-RU" sz="2400" dirty="0">
                <a:solidFill>
                  <a:schemeClr val="bg1"/>
                </a:solidFill>
              </a:rPr>
              <a:t>1</a:t>
            </a:r>
          </a:p>
        </p:txBody>
      </p:sp>
      <p:sp>
        <p:nvSpPr>
          <p:cNvPr id="35" name="TextBox 34"/>
          <p:cNvSpPr txBox="1"/>
          <p:nvPr/>
        </p:nvSpPr>
        <p:spPr>
          <a:xfrm>
            <a:off x="8133926" y="4707980"/>
            <a:ext cx="354584" cy="461665"/>
          </a:xfrm>
          <a:prstGeom prst="rect">
            <a:avLst/>
          </a:prstGeom>
          <a:noFill/>
        </p:spPr>
        <p:txBody>
          <a:bodyPr wrap="none" rtlCol="0">
            <a:spAutoFit/>
          </a:bodyPr>
          <a:lstStyle/>
          <a:p>
            <a:r>
              <a:rPr lang="ru-RU" sz="2400" dirty="0">
                <a:solidFill>
                  <a:schemeClr val="bg1"/>
                </a:solidFill>
              </a:rPr>
              <a:t>0</a:t>
            </a:r>
          </a:p>
        </p:txBody>
      </p:sp>
      <p:sp>
        <p:nvSpPr>
          <p:cNvPr id="36" name="TextBox 35"/>
          <p:cNvSpPr txBox="1"/>
          <p:nvPr/>
        </p:nvSpPr>
        <p:spPr>
          <a:xfrm>
            <a:off x="8795724" y="4697824"/>
            <a:ext cx="354584" cy="461665"/>
          </a:xfrm>
          <a:prstGeom prst="rect">
            <a:avLst/>
          </a:prstGeom>
          <a:noFill/>
        </p:spPr>
        <p:txBody>
          <a:bodyPr wrap="none" rtlCol="0">
            <a:spAutoFit/>
          </a:bodyPr>
          <a:lstStyle/>
          <a:p>
            <a:r>
              <a:rPr lang="ru-RU" sz="2400" dirty="0">
                <a:solidFill>
                  <a:schemeClr val="bg1"/>
                </a:solidFill>
              </a:rPr>
              <a:t>1</a:t>
            </a:r>
          </a:p>
        </p:txBody>
      </p:sp>
      <p:cxnSp>
        <p:nvCxnSpPr>
          <p:cNvPr id="38" name="Прямая соединительная линия 37"/>
          <p:cNvCxnSpPr/>
          <p:nvPr/>
        </p:nvCxnSpPr>
        <p:spPr>
          <a:xfrm>
            <a:off x="2327565" y="5440219"/>
            <a:ext cx="2669309" cy="923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a:off x="6654801" y="5426365"/>
            <a:ext cx="2669309" cy="923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128917" y="4424219"/>
            <a:ext cx="869149" cy="461665"/>
          </a:xfrm>
          <a:prstGeom prst="rect">
            <a:avLst/>
          </a:prstGeom>
          <a:noFill/>
        </p:spPr>
        <p:txBody>
          <a:bodyPr wrap="none" rtlCol="0">
            <a:spAutoFit/>
          </a:bodyPr>
          <a:lstStyle/>
          <a:p>
            <a:r>
              <a:rPr lang="en-US" sz="2400" dirty="0"/>
              <a:t>AND</a:t>
            </a:r>
            <a:endParaRPr lang="ru-RU" sz="2400" dirty="0"/>
          </a:p>
        </p:txBody>
      </p:sp>
      <p:sp>
        <p:nvSpPr>
          <p:cNvPr id="41" name="TextBox 40"/>
          <p:cNvSpPr txBox="1"/>
          <p:nvPr/>
        </p:nvSpPr>
        <p:spPr>
          <a:xfrm>
            <a:off x="9456154" y="4401129"/>
            <a:ext cx="639919" cy="461665"/>
          </a:xfrm>
          <a:prstGeom prst="rect">
            <a:avLst/>
          </a:prstGeom>
          <a:noFill/>
        </p:spPr>
        <p:txBody>
          <a:bodyPr wrap="none" rtlCol="0">
            <a:spAutoFit/>
          </a:bodyPr>
          <a:lstStyle/>
          <a:p>
            <a:r>
              <a:rPr lang="en-US" sz="2400" dirty="0"/>
              <a:t>OR</a:t>
            </a:r>
            <a:endParaRPr lang="ru-RU" sz="2400" dirty="0"/>
          </a:p>
        </p:txBody>
      </p:sp>
    </p:spTree>
    <p:extLst>
      <p:ext uri="{BB962C8B-B14F-4D97-AF65-F5344CB8AC3E}">
        <p14:creationId xmlns:p14="http://schemas.microsoft.com/office/powerpoint/2010/main" val="64933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Типы данных: Битовые строки</a:t>
            </a:r>
          </a:p>
        </p:txBody>
      </p:sp>
      <p:sp>
        <p:nvSpPr>
          <p:cNvPr id="3" name="Объект 2"/>
          <p:cNvSpPr>
            <a:spLocks noGrp="1"/>
          </p:cNvSpPr>
          <p:nvPr>
            <p:ph idx="1"/>
          </p:nvPr>
        </p:nvSpPr>
        <p:spPr>
          <a:xfrm>
            <a:off x="1640502" y="2462889"/>
            <a:ext cx="7665999" cy="2956023"/>
          </a:xfrm>
        </p:spPr>
        <p:txBody>
          <a:bodyPr>
            <a:normAutofit/>
          </a:bodyPr>
          <a:lstStyle/>
          <a:p>
            <a:r>
              <a:rPr lang="ru-RU" sz="3200" dirty="0"/>
              <a:t>Сценарии использования </a:t>
            </a:r>
            <a:endParaRPr lang="en-US" sz="3200" dirty="0"/>
          </a:p>
          <a:p>
            <a:pPr lvl="1"/>
            <a:r>
              <a:rPr lang="ru-RU" sz="2800" dirty="0"/>
              <a:t>Аналитика</a:t>
            </a:r>
            <a:endParaRPr lang="en-US" sz="2800" dirty="0"/>
          </a:p>
          <a:p>
            <a:pPr lvl="1"/>
            <a:r>
              <a:rPr lang="ru-RU" sz="2800" dirty="0"/>
              <a:t>фильтрация с подсчётом </a:t>
            </a:r>
          </a:p>
        </p:txBody>
      </p:sp>
    </p:spTree>
    <p:extLst>
      <p:ext uri="{BB962C8B-B14F-4D97-AF65-F5344CB8AC3E}">
        <p14:creationId xmlns:p14="http://schemas.microsoft.com/office/powerpoint/2010/main" val="33319075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Проверка знаний</a:t>
            </a:r>
          </a:p>
        </p:txBody>
      </p:sp>
      <p:sp>
        <p:nvSpPr>
          <p:cNvPr id="3" name="Объект 2"/>
          <p:cNvSpPr>
            <a:spLocks noGrp="1"/>
          </p:cNvSpPr>
          <p:nvPr>
            <p:ph idx="1"/>
          </p:nvPr>
        </p:nvSpPr>
        <p:spPr>
          <a:xfrm>
            <a:off x="1388047" y="2489202"/>
            <a:ext cx="9028434" cy="4180159"/>
          </a:xfrm>
        </p:spPr>
        <p:txBody>
          <a:bodyPr>
            <a:normAutofit/>
          </a:bodyPr>
          <a:lstStyle/>
          <a:p>
            <a:r>
              <a:rPr lang="ru-RU" sz="2400" dirty="0"/>
              <a:t>что будет, если добавить в множество 1 и "1"? </a:t>
            </a:r>
            <a:endParaRPr lang="en-US" sz="2400" dirty="0"/>
          </a:p>
          <a:p>
            <a:endParaRPr lang="en-US" sz="2400" dirty="0"/>
          </a:p>
          <a:p>
            <a:r>
              <a:rPr lang="ru-RU" sz="2400" dirty="0"/>
              <a:t>придумайте, для какой задачи можно использовать объединение множеств (</a:t>
            </a:r>
            <a:r>
              <a:rPr lang="ru-RU" sz="2400" dirty="0" err="1"/>
              <a:t>union</a:t>
            </a:r>
            <a:r>
              <a:rPr lang="ru-RU" sz="2400" dirty="0"/>
              <a:t>)?</a:t>
            </a:r>
            <a:endParaRPr lang="en-US" sz="2400" dirty="0"/>
          </a:p>
          <a:p>
            <a:endParaRPr lang="en-US" sz="2400" dirty="0"/>
          </a:p>
          <a:p>
            <a:r>
              <a:rPr lang="ru-RU" sz="2400" dirty="0"/>
              <a:t> что будет, если добавить TTL для списка постов пользователя?</a:t>
            </a:r>
          </a:p>
        </p:txBody>
      </p:sp>
    </p:spTree>
    <p:extLst>
      <p:ext uri="{BB962C8B-B14F-4D97-AF65-F5344CB8AC3E}">
        <p14:creationId xmlns:p14="http://schemas.microsoft.com/office/powerpoint/2010/main" val="636817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18572" y="927100"/>
            <a:ext cx="9802924" cy="709865"/>
          </a:xfrm>
        </p:spPr>
        <p:txBody>
          <a:bodyPr>
            <a:normAutofit/>
          </a:bodyPr>
          <a:lstStyle/>
          <a:p>
            <a:r>
              <a:rPr lang="ru-RU" dirty="0"/>
              <a:t>С помощью чего можно реализовать…</a:t>
            </a:r>
          </a:p>
        </p:txBody>
      </p:sp>
      <p:sp>
        <p:nvSpPr>
          <p:cNvPr id="3" name="Объект 2"/>
          <p:cNvSpPr>
            <a:spLocks noGrp="1"/>
          </p:cNvSpPr>
          <p:nvPr>
            <p:ph idx="1"/>
          </p:nvPr>
        </p:nvSpPr>
        <p:spPr>
          <a:xfrm>
            <a:off x="1388963" y="2489202"/>
            <a:ext cx="8811494" cy="4036143"/>
          </a:xfrm>
        </p:spPr>
        <p:txBody>
          <a:bodyPr>
            <a:normAutofit/>
          </a:bodyPr>
          <a:lstStyle/>
          <a:p>
            <a:pPr>
              <a:spcBef>
                <a:spcPts val="2400"/>
              </a:spcBef>
            </a:pPr>
            <a:r>
              <a:rPr lang="ru-RU" sz="2800" dirty="0"/>
              <a:t>Хранение сессий</a:t>
            </a:r>
            <a:endParaRPr lang="en-US" sz="2800" dirty="0"/>
          </a:p>
          <a:p>
            <a:pPr>
              <a:spcBef>
                <a:spcPts val="2400"/>
              </a:spcBef>
            </a:pPr>
            <a:r>
              <a:rPr lang="ru-RU" sz="2800" dirty="0"/>
              <a:t>Общие знакомые Стаса и Жени</a:t>
            </a:r>
            <a:endParaRPr lang="en-US" sz="2800" dirty="0"/>
          </a:p>
          <a:p>
            <a:pPr>
              <a:spcBef>
                <a:spcPts val="2400"/>
              </a:spcBef>
            </a:pPr>
            <a:r>
              <a:rPr lang="ru-RU" sz="2800" dirty="0"/>
              <a:t>10 лучших постов Стаса</a:t>
            </a:r>
            <a:endParaRPr lang="en-US" sz="2800" dirty="0"/>
          </a:p>
          <a:p>
            <a:pPr>
              <a:spcBef>
                <a:spcPts val="2400"/>
              </a:spcBef>
            </a:pPr>
            <a:r>
              <a:rPr lang="ru-RU" sz="2800" dirty="0"/>
              <a:t>10 последних постов Стаса</a:t>
            </a:r>
            <a:endParaRPr lang="en-US" sz="2800" dirty="0"/>
          </a:p>
          <a:p>
            <a:pPr lvl="1">
              <a:spcBef>
                <a:spcPts val="2400"/>
              </a:spcBef>
            </a:pPr>
            <a:r>
              <a:rPr lang="ru-RU" sz="2600" dirty="0"/>
              <a:t>…с датой, названием и тэгами</a:t>
            </a:r>
          </a:p>
        </p:txBody>
      </p:sp>
    </p:spTree>
    <p:extLst>
      <p:ext uri="{BB962C8B-B14F-4D97-AF65-F5344CB8AC3E}">
        <p14:creationId xmlns:p14="http://schemas.microsoft.com/office/powerpoint/2010/main" val="1067008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Работа с данными</a:t>
            </a:r>
          </a:p>
        </p:txBody>
      </p:sp>
      <p:sp>
        <p:nvSpPr>
          <p:cNvPr id="3" name="Объект 2"/>
          <p:cNvSpPr>
            <a:spLocks noGrp="1"/>
          </p:cNvSpPr>
          <p:nvPr>
            <p:ph idx="1"/>
          </p:nvPr>
        </p:nvSpPr>
        <p:spPr>
          <a:xfrm>
            <a:off x="1511053" y="2489202"/>
            <a:ext cx="8761412" cy="4180159"/>
          </a:xfrm>
        </p:spPr>
        <p:txBody>
          <a:bodyPr>
            <a:normAutofit/>
          </a:bodyPr>
          <a:lstStyle/>
          <a:p>
            <a:pPr>
              <a:spcBef>
                <a:spcPts val="2400"/>
              </a:spcBef>
            </a:pPr>
            <a:r>
              <a:rPr lang="ru-RU" sz="2400" dirty="0"/>
              <a:t>Redis: </a:t>
            </a:r>
            <a:endParaRPr lang="en-US" sz="2400" dirty="0"/>
          </a:p>
          <a:p>
            <a:pPr lvl="1">
              <a:spcBef>
                <a:spcPts val="2400"/>
              </a:spcBef>
            </a:pPr>
            <a:r>
              <a:rPr lang="ru-RU" sz="2000" dirty="0"/>
              <a:t>заточен под быстрый произвольный доступ </a:t>
            </a:r>
            <a:endParaRPr lang="en-US" sz="2000" dirty="0"/>
          </a:p>
          <a:p>
            <a:pPr lvl="1">
              <a:spcBef>
                <a:spcPts val="2400"/>
              </a:spcBef>
            </a:pPr>
            <a:r>
              <a:rPr lang="ru-RU" sz="2000" dirty="0"/>
              <a:t>выполняет атомарные операции над данными </a:t>
            </a:r>
            <a:endParaRPr lang="en-US" sz="2000" dirty="0"/>
          </a:p>
          <a:p>
            <a:pPr lvl="1">
              <a:spcBef>
                <a:spcPts val="2400"/>
              </a:spcBef>
            </a:pPr>
            <a:r>
              <a:rPr lang="ru-RU" sz="2000" dirty="0"/>
              <a:t>позволяет перенести часть вычислений с клиента </a:t>
            </a:r>
            <a:endParaRPr lang="en-US" sz="2000" dirty="0"/>
          </a:p>
          <a:p>
            <a:pPr>
              <a:spcBef>
                <a:spcPts val="2400"/>
              </a:spcBef>
            </a:pPr>
            <a:r>
              <a:rPr lang="ru-RU" sz="2400" dirty="0"/>
              <a:t>Для каких сценариев вы бы использовали Redis — и в связке с какими БД?</a:t>
            </a:r>
          </a:p>
        </p:txBody>
      </p:sp>
    </p:spTree>
    <p:extLst>
      <p:ext uri="{BB962C8B-B14F-4D97-AF65-F5344CB8AC3E}">
        <p14:creationId xmlns:p14="http://schemas.microsoft.com/office/powerpoint/2010/main" val="3435657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Pipeline</a:t>
            </a:r>
            <a:endParaRPr lang="ru-RU" dirty="0"/>
          </a:p>
        </p:txBody>
      </p:sp>
      <p:sp>
        <p:nvSpPr>
          <p:cNvPr id="3" name="Объект 2"/>
          <p:cNvSpPr>
            <a:spLocks noGrp="1"/>
          </p:cNvSpPr>
          <p:nvPr>
            <p:ph idx="1"/>
          </p:nvPr>
        </p:nvSpPr>
        <p:spPr>
          <a:xfrm>
            <a:off x="1638026" y="2489202"/>
            <a:ext cx="8418415" cy="4180159"/>
          </a:xfrm>
        </p:spPr>
        <p:txBody>
          <a:bodyPr>
            <a:normAutofit/>
          </a:bodyPr>
          <a:lstStyle/>
          <a:p>
            <a:pPr>
              <a:spcBef>
                <a:spcPts val="3000"/>
              </a:spcBef>
            </a:pPr>
            <a:r>
              <a:rPr lang="ru-RU" sz="2800" dirty="0"/>
              <a:t>Какую проблему мы хотим решить </a:t>
            </a:r>
            <a:endParaRPr lang="en-US" sz="2800" dirty="0"/>
          </a:p>
          <a:p>
            <a:pPr lvl="1">
              <a:spcBef>
                <a:spcPts val="3000"/>
              </a:spcBef>
            </a:pPr>
            <a:r>
              <a:rPr lang="ru-RU" sz="2400" dirty="0"/>
              <a:t>в Redis часто отправляются наборы команд</a:t>
            </a:r>
            <a:endParaRPr lang="en-US" sz="2400" dirty="0"/>
          </a:p>
          <a:p>
            <a:pPr lvl="1">
              <a:spcBef>
                <a:spcPts val="3000"/>
              </a:spcBef>
            </a:pPr>
            <a:r>
              <a:rPr lang="ru-RU" sz="2400" dirty="0"/>
              <a:t> при этом возникает существенный сетевой </a:t>
            </a:r>
            <a:r>
              <a:rPr lang="ru-RU" sz="2400" dirty="0" err="1"/>
              <a:t>overhead</a:t>
            </a:r>
            <a:endParaRPr lang="en-US" sz="2400" dirty="0"/>
          </a:p>
          <a:p>
            <a:pPr lvl="1">
              <a:spcBef>
                <a:spcPts val="3000"/>
              </a:spcBef>
            </a:pPr>
            <a:r>
              <a:rPr lang="ru-RU" sz="2400" dirty="0"/>
              <a:t>это заметно влияет на производительность</a:t>
            </a:r>
          </a:p>
        </p:txBody>
      </p:sp>
    </p:spTree>
    <p:extLst>
      <p:ext uri="{BB962C8B-B14F-4D97-AF65-F5344CB8AC3E}">
        <p14:creationId xmlns:p14="http://schemas.microsoft.com/office/powerpoint/2010/main" val="1575569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решается эта проблема</a:t>
            </a:r>
            <a:endParaRPr lang="en-US" dirty="0"/>
          </a:p>
        </p:txBody>
      </p:sp>
      <p:sp>
        <p:nvSpPr>
          <p:cNvPr id="3" name="Объект 2"/>
          <p:cNvSpPr>
            <a:spLocks noGrp="1"/>
          </p:cNvSpPr>
          <p:nvPr>
            <p:ph idx="1"/>
          </p:nvPr>
        </p:nvSpPr>
        <p:spPr>
          <a:xfrm>
            <a:off x="1511051" y="2489202"/>
            <a:ext cx="8761413" cy="4180159"/>
          </a:xfrm>
        </p:spPr>
        <p:txBody>
          <a:bodyPr>
            <a:normAutofit/>
          </a:bodyPr>
          <a:lstStyle/>
          <a:p>
            <a:r>
              <a:rPr lang="ru-RU" sz="2800" dirty="0"/>
              <a:t>Механизм </a:t>
            </a:r>
            <a:r>
              <a:rPr lang="ru-RU" sz="2800" dirty="0" err="1"/>
              <a:t>пайплайнов</a:t>
            </a:r>
            <a:endParaRPr lang="en-US" sz="2800" dirty="0"/>
          </a:p>
          <a:p>
            <a:pPr lvl="1"/>
            <a:r>
              <a:rPr lang="ru-RU" sz="2000" dirty="0"/>
              <a:t>реализуется на клиенте (это не команда) </a:t>
            </a:r>
            <a:endParaRPr lang="en-US" sz="2000" dirty="0"/>
          </a:p>
          <a:p>
            <a:pPr lvl="1"/>
            <a:r>
              <a:rPr lang="ru-RU" sz="2000" dirty="0"/>
              <a:t>клиент в одном сообщении просто отправляет несколько команд, разделенных разрывом строки</a:t>
            </a:r>
            <a:endParaRPr lang="en-US" sz="2000" dirty="0"/>
          </a:p>
          <a:p>
            <a:pPr lvl="1"/>
            <a:r>
              <a:rPr lang="ru-RU" sz="2000" dirty="0"/>
              <a:t>Redis в ответ возвращает сразу несколько ответов</a:t>
            </a:r>
          </a:p>
        </p:txBody>
      </p:sp>
    </p:spTree>
    <p:extLst>
      <p:ext uri="{BB962C8B-B14F-4D97-AF65-F5344CB8AC3E}">
        <p14:creationId xmlns:p14="http://schemas.microsoft.com/office/powerpoint/2010/main" val="3422874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Пример </a:t>
            </a:r>
            <a:r>
              <a:rPr lang="ru-RU" dirty="0" err="1"/>
              <a:t>пайплайнов</a:t>
            </a:r>
            <a:endParaRPr lang="ru-RU" dirty="0"/>
          </a:p>
        </p:txBody>
      </p:sp>
      <p:sp>
        <p:nvSpPr>
          <p:cNvPr id="3" name="Объект 2"/>
          <p:cNvSpPr>
            <a:spLocks noGrp="1"/>
          </p:cNvSpPr>
          <p:nvPr>
            <p:ph idx="1"/>
          </p:nvPr>
        </p:nvSpPr>
        <p:spPr>
          <a:xfrm>
            <a:off x="1434095" y="2489202"/>
            <a:ext cx="8694353" cy="4252167"/>
          </a:xfrm>
        </p:spPr>
        <p:txBody>
          <a:bodyPr>
            <a:normAutofit lnSpcReduction="10000"/>
          </a:bodyPr>
          <a:lstStyle/>
          <a:p>
            <a:pPr>
              <a:spcBef>
                <a:spcPts val="3000"/>
              </a:spcBef>
            </a:pPr>
            <a:r>
              <a:rPr lang="ru-RU" dirty="0"/>
              <a:t>Было (3 отдельных запроса): </a:t>
            </a:r>
            <a:endParaRPr lang="en-US" dirty="0"/>
          </a:p>
          <a:p>
            <a:pPr lvl="1">
              <a:spcBef>
                <a:spcPts val="3000"/>
              </a:spcBef>
            </a:pPr>
            <a:r>
              <a:rPr lang="en-US" sz="2000" dirty="0"/>
              <a:t>SET test:1 10 EX 5 </a:t>
            </a:r>
          </a:p>
          <a:p>
            <a:pPr lvl="1">
              <a:spcBef>
                <a:spcPts val="3000"/>
              </a:spcBef>
            </a:pPr>
            <a:r>
              <a:rPr lang="en-US" sz="2000" dirty="0"/>
              <a:t>SET test:2 20 EX 5 </a:t>
            </a:r>
          </a:p>
          <a:p>
            <a:pPr lvl="1">
              <a:spcBef>
                <a:spcPts val="3000"/>
              </a:spcBef>
            </a:pPr>
            <a:r>
              <a:rPr lang="en-US" sz="2000" dirty="0"/>
              <a:t>INCR test:1</a:t>
            </a:r>
          </a:p>
          <a:p>
            <a:pPr lvl="1">
              <a:spcBef>
                <a:spcPts val="3000"/>
              </a:spcBef>
            </a:pPr>
            <a:endParaRPr lang="en-US" dirty="0"/>
          </a:p>
          <a:p>
            <a:pPr>
              <a:spcBef>
                <a:spcPts val="3000"/>
              </a:spcBef>
            </a:pPr>
            <a:r>
              <a:rPr lang="en-US" dirty="0" err="1"/>
              <a:t>Стало</a:t>
            </a:r>
            <a:r>
              <a:rPr lang="en-US" dirty="0"/>
              <a:t> (1 </a:t>
            </a:r>
            <a:r>
              <a:rPr lang="en-US" dirty="0" err="1"/>
              <a:t>общий</a:t>
            </a:r>
            <a:r>
              <a:rPr lang="en-US" dirty="0"/>
              <a:t> </a:t>
            </a:r>
            <a:r>
              <a:rPr lang="en-US" dirty="0" err="1"/>
              <a:t>запрос</a:t>
            </a:r>
            <a:r>
              <a:rPr lang="en-US" dirty="0"/>
              <a:t>): </a:t>
            </a:r>
          </a:p>
          <a:p>
            <a:pPr lvl="1">
              <a:spcBef>
                <a:spcPts val="3000"/>
              </a:spcBef>
            </a:pPr>
            <a:r>
              <a:rPr lang="en-US" sz="1800" dirty="0"/>
              <a:t>SET test:1 10 EX 5\r\</a:t>
            </a:r>
            <a:r>
              <a:rPr lang="en-US" sz="1800" dirty="0" err="1"/>
              <a:t>nSET</a:t>
            </a:r>
            <a:r>
              <a:rPr lang="en-US" sz="1800" dirty="0"/>
              <a:t> test:2 20 EX 5\r\</a:t>
            </a:r>
            <a:r>
              <a:rPr lang="en-US" sz="1800" dirty="0" err="1"/>
              <a:t>nINCR</a:t>
            </a:r>
            <a:r>
              <a:rPr lang="en-US" sz="1800" dirty="0"/>
              <a:t> test:1\r\n</a:t>
            </a:r>
            <a:endParaRPr lang="ru-RU" sz="1800" dirty="0"/>
          </a:p>
        </p:txBody>
      </p:sp>
    </p:spTree>
    <p:extLst>
      <p:ext uri="{BB962C8B-B14F-4D97-AF65-F5344CB8AC3E}">
        <p14:creationId xmlns:p14="http://schemas.microsoft.com/office/powerpoint/2010/main" val="10883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Итого</a:t>
            </a:r>
            <a:r>
              <a:rPr lang="en-US" dirty="0"/>
              <a:t> </a:t>
            </a:r>
            <a:r>
              <a:rPr lang="ru-RU" dirty="0"/>
              <a:t>по </a:t>
            </a:r>
            <a:r>
              <a:rPr lang="en-US" dirty="0" err="1"/>
              <a:t>Riak</a:t>
            </a:r>
            <a:endParaRPr lang="ru-RU" dirty="0"/>
          </a:p>
        </p:txBody>
      </p:sp>
      <p:sp>
        <p:nvSpPr>
          <p:cNvPr id="3" name="Объект 2"/>
          <p:cNvSpPr>
            <a:spLocks noGrp="1"/>
          </p:cNvSpPr>
          <p:nvPr>
            <p:ph idx="1"/>
          </p:nvPr>
        </p:nvSpPr>
        <p:spPr>
          <a:xfrm>
            <a:off x="1060983" y="2341491"/>
            <a:ext cx="6851201" cy="4180159"/>
          </a:xfrm>
        </p:spPr>
        <p:txBody>
          <a:bodyPr>
            <a:normAutofit/>
          </a:bodyPr>
          <a:lstStyle/>
          <a:p>
            <a:r>
              <a:rPr lang="ru-RU" dirty="0" err="1"/>
              <a:t>Riak</a:t>
            </a:r>
            <a:r>
              <a:rPr lang="ru-RU" dirty="0"/>
              <a:t> – отличный выбор для центров обработки данных – таких, как </a:t>
            </a:r>
            <a:r>
              <a:rPr lang="ru-RU" dirty="0" err="1"/>
              <a:t>Amazon</a:t>
            </a:r>
            <a:r>
              <a:rPr lang="ru-RU" dirty="0"/>
              <a:t> – которые должны обслуживать много запросов с низкой задержкой</a:t>
            </a:r>
          </a:p>
          <a:p>
            <a:endParaRPr lang="ru-RU" dirty="0"/>
          </a:p>
          <a:p>
            <a:r>
              <a:rPr lang="en-US" dirty="0"/>
              <a:t>2017 </a:t>
            </a:r>
            <a:r>
              <a:rPr lang="ru-RU" dirty="0"/>
              <a:t>году – банкротство </a:t>
            </a:r>
            <a:r>
              <a:rPr lang="ru-RU" dirty="0" err="1"/>
              <a:t>Basho</a:t>
            </a:r>
            <a:r>
              <a:rPr lang="ru-RU" dirty="0"/>
              <a:t> </a:t>
            </a:r>
            <a:r>
              <a:rPr lang="ru-RU" dirty="0" err="1"/>
              <a:t>Technologies</a:t>
            </a:r>
            <a:r>
              <a:rPr lang="ru-RU" dirty="0"/>
              <a:t>. Проект </a:t>
            </a:r>
            <a:r>
              <a:rPr lang="en-US" dirty="0"/>
              <a:t>RIAK </a:t>
            </a:r>
            <a:r>
              <a:rPr lang="ru-RU" dirty="0"/>
              <a:t>отдан на разработку сообществу.</a:t>
            </a:r>
          </a:p>
          <a:p>
            <a:endParaRPr lang="ru-RU" dirty="0"/>
          </a:p>
          <a:p>
            <a:r>
              <a:rPr lang="en-US" dirty="0" err="1"/>
              <a:t>Riak</a:t>
            </a:r>
            <a:r>
              <a:rPr lang="en-US" dirty="0"/>
              <a:t> KV 3.0.1</a:t>
            </a:r>
            <a:r>
              <a:rPr lang="ru-RU" dirty="0"/>
              <a:t>6 – </a:t>
            </a:r>
            <a:r>
              <a:rPr lang="en-US" dirty="0"/>
              <a:t> </a:t>
            </a:r>
            <a:r>
              <a:rPr lang="ru-RU" dirty="0"/>
              <a:t>июль 2023</a:t>
            </a:r>
          </a:p>
          <a:p>
            <a:r>
              <a:rPr lang="en-US" dirty="0">
                <a:hlinkClick r:id="rId2"/>
              </a:rPr>
              <a:t>Release </a:t>
            </a:r>
            <a:r>
              <a:rPr lang="en-US" dirty="0" err="1">
                <a:hlinkClick r:id="rId2"/>
              </a:rPr>
              <a:t>Riak</a:t>
            </a:r>
            <a:r>
              <a:rPr lang="en-US" dirty="0">
                <a:hlinkClick r:id="rId2"/>
              </a:rPr>
              <a:t> KV 3.0.1</a:t>
            </a:r>
            <a:r>
              <a:rPr lang="ru-RU" dirty="0">
                <a:hlinkClick r:id="rId2"/>
              </a:rPr>
              <a:t>6</a:t>
            </a:r>
            <a:r>
              <a:rPr lang="en-US" dirty="0">
                <a:hlinkClick r:id="rId2"/>
              </a:rPr>
              <a:t> - Release · </a:t>
            </a:r>
            <a:r>
              <a:rPr lang="en-US" dirty="0" err="1">
                <a:hlinkClick r:id="rId2"/>
              </a:rPr>
              <a:t>basho</a:t>
            </a:r>
            <a:r>
              <a:rPr lang="en-US" dirty="0">
                <a:hlinkClick r:id="rId2"/>
              </a:rPr>
              <a:t>/</a:t>
            </a:r>
            <a:r>
              <a:rPr lang="en-US" dirty="0" err="1">
                <a:hlinkClick r:id="rId2"/>
              </a:rPr>
              <a:t>riak_core</a:t>
            </a:r>
            <a:r>
              <a:rPr lang="en-US" dirty="0">
                <a:hlinkClick r:id="rId2"/>
              </a:rPr>
              <a:t> · GitHub </a:t>
            </a:r>
            <a:endParaRPr lang="en-US" dirty="0"/>
          </a:p>
          <a:p>
            <a:r>
              <a:rPr lang="ru-RU" dirty="0"/>
              <a:t>Беда с документацией после банкротства </a:t>
            </a:r>
            <a:r>
              <a:rPr lang="ru-RU" dirty="0" err="1"/>
              <a:t>Basho</a:t>
            </a:r>
            <a:endParaRPr lang="ru-RU" dirty="0"/>
          </a:p>
          <a:p>
            <a:endParaRPr lang="ru-RU" dirty="0"/>
          </a:p>
          <a:p>
            <a:endParaRPr lang="ru-RU" dirty="0"/>
          </a:p>
          <a:p>
            <a:endParaRPr lang="ru-RU" dirty="0"/>
          </a:p>
        </p:txBody>
      </p:sp>
      <p:sp>
        <p:nvSpPr>
          <p:cNvPr id="8" name="AutoShape 14" descr="Riak Community – Riak Core, Riak KV, Riak CS and Riak T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 name="Рисунок 3"/>
          <p:cNvPicPr>
            <a:picLocks noChangeAspect="1"/>
          </p:cNvPicPr>
          <p:nvPr/>
        </p:nvPicPr>
        <p:blipFill>
          <a:blip r:embed="rId3"/>
          <a:stretch>
            <a:fillRect/>
          </a:stretch>
        </p:blipFill>
        <p:spPr>
          <a:xfrm>
            <a:off x="7912183" y="2757302"/>
            <a:ext cx="2407500" cy="2958750"/>
          </a:xfrm>
          <a:prstGeom prst="rect">
            <a:avLst/>
          </a:prstGeom>
        </p:spPr>
      </p:pic>
    </p:spTree>
    <p:extLst>
      <p:ext uri="{BB962C8B-B14F-4D97-AF65-F5344CB8AC3E}">
        <p14:creationId xmlns:p14="http://schemas.microsoft.com/office/powerpoint/2010/main" val="19289118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Плюсы и минусы </a:t>
            </a:r>
            <a:r>
              <a:rPr lang="ru-RU" dirty="0" err="1"/>
              <a:t>пайплайна</a:t>
            </a:r>
            <a:r>
              <a:rPr lang="ru-RU" dirty="0"/>
              <a:t> </a:t>
            </a:r>
          </a:p>
        </p:txBody>
      </p:sp>
      <p:sp>
        <p:nvSpPr>
          <p:cNvPr id="3" name="Объект 2"/>
          <p:cNvSpPr>
            <a:spLocks noGrp="1"/>
          </p:cNvSpPr>
          <p:nvPr>
            <p:ph idx="1"/>
          </p:nvPr>
        </p:nvSpPr>
        <p:spPr>
          <a:xfrm>
            <a:off x="1439045" y="2489202"/>
            <a:ext cx="8761412" cy="4180159"/>
          </a:xfrm>
        </p:spPr>
        <p:txBody>
          <a:bodyPr>
            <a:normAutofit/>
          </a:bodyPr>
          <a:lstStyle/>
          <a:p>
            <a:r>
              <a:rPr lang="ru-RU" sz="2400" dirty="0"/>
              <a:t>Плюсы: </a:t>
            </a:r>
            <a:endParaRPr lang="en-US" sz="2400" dirty="0"/>
          </a:p>
          <a:p>
            <a:pPr lvl="1"/>
            <a:r>
              <a:rPr lang="ru-RU" sz="2000" dirty="0"/>
              <a:t>тривиальная реализация на клиенте</a:t>
            </a:r>
            <a:endParaRPr lang="en-US" sz="2000" dirty="0"/>
          </a:p>
          <a:p>
            <a:endParaRPr lang="en-US" sz="2400" dirty="0"/>
          </a:p>
          <a:p>
            <a:r>
              <a:rPr lang="ru-RU" sz="2400" dirty="0"/>
              <a:t>Минусы: </a:t>
            </a:r>
            <a:endParaRPr lang="en-US" sz="2400" dirty="0"/>
          </a:p>
          <a:p>
            <a:pPr lvl="1"/>
            <a:r>
              <a:rPr lang="ru-RU" sz="2000" dirty="0"/>
              <a:t>ответ, в </a:t>
            </a:r>
            <a:r>
              <a:rPr lang="ru-RU" sz="2000" dirty="0" err="1"/>
              <a:t>т.ч</a:t>
            </a:r>
            <a:r>
              <a:rPr lang="ru-RU" sz="2000" dirty="0"/>
              <a:t>. сообщения об ошибках, вернётся только после попытки полного выполнения всех команд</a:t>
            </a:r>
            <a:r>
              <a:rPr lang="en-US" sz="2000" dirty="0"/>
              <a:t>	</a:t>
            </a:r>
          </a:p>
          <a:p>
            <a:pPr lvl="1"/>
            <a:r>
              <a:rPr lang="ru-RU" sz="2000" dirty="0"/>
              <a:t>Redis не гарантирует атомарность выполнения команд внутри </a:t>
            </a:r>
            <a:r>
              <a:rPr lang="ru-RU" sz="2000" dirty="0" err="1"/>
              <a:t>пайплайна</a:t>
            </a:r>
            <a:endParaRPr lang="ru-RU" sz="2000" dirty="0"/>
          </a:p>
        </p:txBody>
      </p:sp>
    </p:spTree>
    <p:extLst>
      <p:ext uri="{BB962C8B-B14F-4D97-AF65-F5344CB8AC3E}">
        <p14:creationId xmlns:p14="http://schemas.microsoft.com/office/powerpoint/2010/main" val="1876463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D891B0-AB95-2C35-3389-82F1858F1ED2}"/>
              </a:ext>
            </a:extLst>
          </p:cNvPr>
          <p:cNvSpPr>
            <a:spLocks noGrp="1"/>
          </p:cNvSpPr>
          <p:nvPr>
            <p:ph type="title"/>
          </p:nvPr>
        </p:nvSpPr>
        <p:spPr/>
        <p:txBody>
          <a:bodyPr/>
          <a:lstStyle/>
          <a:p>
            <a:r>
              <a:rPr lang="ru-RU" spc="-1" dirty="0">
                <a:solidFill>
                  <a:srgbClr val="FFFFFF"/>
                </a:solidFill>
                <a:latin typeface="Century Gothic"/>
              </a:rPr>
              <a:t>Вопросы на засыпку</a:t>
            </a:r>
            <a:endParaRPr lang="ru-RU" dirty="0"/>
          </a:p>
        </p:txBody>
      </p:sp>
      <p:sp>
        <p:nvSpPr>
          <p:cNvPr id="3" name="Объект 2">
            <a:extLst>
              <a:ext uri="{FF2B5EF4-FFF2-40B4-BE49-F238E27FC236}">
                <a16:creationId xmlns:a16="http://schemas.microsoft.com/office/drawing/2014/main" id="{27B0CC48-840B-41B1-B65B-7B0A6C33E705}"/>
              </a:ext>
            </a:extLst>
          </p:cNvPr>
          <p:cNvSpPr>
            <a:spLocks noGrp="1"/>
          </p:cNvSpPr>
          <p:nvPr>
            <p:ph idx="1"/>
          </p:nvPr>
        </p:nvSpPr>
        <p:spPr/>
        <p:txBody>
          <a:bodyPr/>
          <a:lstStyle/>
          <a:p>
            <a:r>
              <a:rPr lang="ru-RU" spc="-1" dirty="0">
                <a:solidFill>
                  <a:srgbClr val="404040"/>
                </a:solidFill>
                <a:latin typeface="Century Gothic"/>
              </a:rPr>
              <a:t>Что вернёт каждая из этих команд?</a:t>
            </a:r>
            <a:endParaRPr lang="ru-RU" spc="-1" dirty="0">
              <a:latin typeface="Arial"/>
            </a:endParaRPr>
          </a:p>
          <a:p>
            <a:endParaRPr lang="ru-RU" dirty="0"/>
          </a:p>
        </p:txBody>
      </p:sp>
      <p:pic>
        <p:nvPicPr>
          <p:cNvPr id="6" name="Рисунок 5">
            <a:extLst>
              <a:ext uri="{FF2B5EF4-FFF2-40B4-BE49-F238E27FC236}">
                <a16:creationId xmlns:a16="http://schemas.microsoft.com/office/drawing/2014/main" id="{62C822F4-EF2D-16FA-20B5-AB8EA2E230FA}"/>
              </a:ext>
            </a:extLst>
          </p:cNvPr>
          <p:cNvPicPr/>
          <p:nvPr/>
        </p:nvPicPr>
        <p:blipFill>
          <a:blip r:embed="rId2"/>
          <a:stretch/>
        </p:blipFill>
        <p:spPr>
          <a:xfrm>
            <a:off x="2026764" y="3515661"/>
            <a:ext cx="7535880" cy="2415240"/>
          </a:xfrm>
          <a:prstGeom prst="rect">
            <a:avLst/>
          </a:prstGeom>
          <a:ln w="0">
            <a:noFill/>
          </a:ln>
        </p:spPr>
      </p:pic>
    </p:spTree>
    <p:extLst>
      <p:ext uri="{BB962C8B-B14F-4D97-AF65-F5344CB8AC3E}">
        <p14:creationId xmlns:p14="http://schemas.microsoft.com/office/powerpoint/2010/main" val="16926731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Транзакции</a:t>
            </a:r>
          </a:p>
        </p:txBody>
      </p:sp>
      <p:sp>
        <p:nvSpPr>
          <p:cNvPr id="3" name="Объект 2"/>
          <p:cNvSpPr>
            <a:spLocks noGrp="1"/>
          </p:cNvSpPr>
          <p:nvPr>
            <p:ph idx="1"/>
          </p:nvPr>
        </p:nvSpPr>
        <p:spPr>
          <a:xfrm>
            <a:off x="1460409" y="2489202"/>
            <a:ext cx="8668039" cy="4252167"/>
          </a:xfrm>
        </p:spPr>
        <p:txBody>
          <a:bodyPr>
            <a:normAutofit/>
          </a:bodyPr>
          <a:lstStyle/>
          <a:p>
            <a:pPr>
              <a:spcBef>
                <a:spcPts val="3000"/>
              </a:spcBef>
            </a:pPr>
            <a:r>
              <a:rPr lang="ru-RU" sz="2800" dirty="0"/>
              <a:t>Какую проблему мы хотим решить</a:t>
            </a:r>
            <a:endParaRPr lang="en-US" sz="2800" dirty="0"/>
          </a:p>
          <a:p>
            <a:pPr lvl="1">
              <a:spcBef>
                <a:spcPts val="3000"/>
              </a:spcBef>
            </a:pPr>
            <a:r>
              <a:rPr lang="ru-RU" sz="2400" dirty="0"/>
              <a:t>нам иногда нужно обработать несколько команд по принципу </a:t>
            </a:r>
            <a:r>
              <a:rPr lang="en-US" sz="2400" dirty="0"/>
              <a:t>“</a:t>
            </a:r>
            <a:r>
              <a:rPr lang="ru-RU" sz="2400" dirty="0"/>
              <a:t>всё или ничего</a:t>
            </a:r>
            <a:r>
              <a:rPr lang="en-US" sz="2400" dirty="0"/>
              <a:t>”</a:t>
            </a:r>
          </a:p>
          <a:p>
            <a:pPr lvl="1">
              <a:spcBef>
                <a:spcPts val="3000"/>
              </a:spcBef>
            </a:pPr>
            <a:r>
              <a:rPr lang="ru-RU" sz="2400" dirty="0" err="1"/>
              <a:t>пайплайны</a:t>
            </a:r>
            <a:r>
              <a:rPr lang="ru-RU" sz="2400" dirty="0"/>
              <a:t> для этого не подходят</a:t>
            </a:r>
          </a:p>
        </p:txBody>
      </p:sp>
    </p:spTree>
    <p:extLst>
      <p:ext uri="{BB962C8B-B14F-4D97-AF65-F5344CB8AC3E}">
        <p14:creationId xmlns:p14="http://schemas.microsoft.com/office/powerpoint/2010/main" val="11644238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Транзакции</a:t>
            </a:r>
          </a:p>
        </p:txBody>
      </p:sp>
      <p:sp>
        <p:nvSpPr>
          <p:cNvPr id="3" name="Объект 2"/>
          <p:cNvSpPr>
            <a:spLocks noGrp="1"/>
          </p:cNvSpPr>
          <p:nvPr>
            <p:ph idx="1"/>
          </p:nvPr>
        </p:nvSpPr>
        <p:spPr>
          <a:xfrm>
            <a:off x="1154953" y="2489202"/>
            <a:ext cx="8973495" cy="4252167"/>
          </a:xfrm>
        </p:spPr>
        <p:txBody>
          <a:bodyPr>
            <a:normAutofit/>
          </a:bodyPr>
          <a:lstStyle/>
          <a:p>
            <a:r>
              <a:rPr lang="ru-RU" sz="2800" dirty="0"/>
              <a:t>Механизм транзакций </a:t>
            </a:r>
            <a:endParaRPr lang="en-US" sz="2800" dirty="0"/>
          </a:p>
          <a:p>
            <a:pPr lvl="1"/>
            <a:r>
              <a:rPr lang="ru-RU" sz="2400" dirty="0"/>
              <a:t>во многом похож на транзакции в РСУБД </a:t>
            </a:r>
            <a:endParaRPr lang="en-US" sz="2400" dirty="0"/>
          </a:p>
          <a:p>
            <a:pPr lvl="1"/>
            <a:r>
              <a:rPr lang="ru-RU" sz="2400" dirty="0"/>
              <a:t>клиент начинает транзакцию и отправляет команды, которые </a:t>
            </a:r>
            <a:r>
              <a:rPr lang="ru-RU" sz="2400" b="1" dirty="0"/>
              <a:t>становятся в очередь</a:t>
            </a:r>
            <a:endParaRPr lang="en-US" sz="2400" b="1" dirty="0"/>
          </a:p>
          <a:p>
            <a:pPr lvl="1"/>
            <a:r>
              <a:rPr lang="ru-RU" sz="2400" dirty="0"/>
              <a:t>команды начинают выполняться только в момент фиксации транзакции, причём они выполняются </a:t>
            </a:r>
            <a:r>
              <a:rPr lang="ru-RU" sz="2400" b="1" dirty="0"/>
              <a:t>атомарно</a:t>
            </a:r>
          </a:p>
        </p:txBody>
      </p:sp>
    </p:spTree>
    <p:extLst>
      <p:ext uri="{BB962C8B-B14F-4D97-AF65-F5344CB8AC3E}">
        <p14:creationId xmlns:p14="http://schemas.microsoft.com/office/powerpoint/2010/main" val="21430647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Простая транзакция</a:t>
            </a:r>
          </a:p>
        </p:txBody>
      </p:sp>
      <p:sp>
        <p:nvSpPr>
          <p:cNvPr id="3" name="Объект 2"/>
          <p:cNvSpPr>
            <a:spLocks noGrp="1"/>
          </p:cNvSpPr>
          <p:nvPr>
            <p:ph sz="half" idx="1"/>
          </p:nvPr>
        </p:nvSpPr>
        <p:spPr>
          <a:xfrm>
            <a:off x="2713752" y="2743201"/>
            <a:ext cx="2049376" cy="2235945"/>
          </a:xfrm>
        </p:spPr>
        <p:txBody>
          <a:bodyPr>
            <a:normAutofit/>
          </a:bodyPr>
          <a:lstStyle/>
          <a:p>
            <a:r>
              <a:rPr lang="ru-RU" dirty="0"/>
              <a:t>MULTI</a:t>
            </a:r>
          </a:p>
          <a:p>
            <a:r>
              <a:rPr lang="ru-RU" dirty="0"/>
              <a:t>SET t1 "a"</a:t>
            </a:r>
          </a:p>
          <a:p>
            <a:r>
              <a:rPr lang="ru-RU" dirty="0"/>
              <a:t>SET t2 10</a:t>
            </a:r>
          </a:p>
          <a:p>
            <a:r>
              <a:rPr lang="ru-RU" dirty="0"/>
              <a:t>INCR t2</a:t>
            </a:r>
          </a:p>
          <a:p>
            <a:r>
              <a:rPr lang="ru-RU" b="1" dirty="0"/>
              <a:t>EXEC</a:t>
            </a:r>
          </a:p>
        </p:txBody>
      </p:sp>
      <p:sp>
        <p:nvSpPr>
          <p:cNvPr id="4" name="Объект 3"/>
          <p:cNvSpPr>
            <a:spLocks noGrp="1"/>
          </p:cNvSpPr>
          <p:nvPr>
            <p:ph sz="half" idx="2"/>
          </p:nvPr>
        </p:nvSpPr>
        <p:spPr>
          <a:xfrm>
            <a:off x="5707323" y="2743200"/>
            <a:ext cx="4789638" cy="2905246"/>
          </a:xfrm>
        </p:spPr>
        <p:txBody>
          <a:bodyPr>
            <a:normAutofit/>
          </a:bodyPr>
          <a:lstStyle/>
          <a:p>
            <a:r>
              <a:rPr lang="ru-RU" dirty="0"/>
              <a:t># Начало транзакции</a:t>
            </a:r>
          </a:p>
          <a:p>
            <a:r>
              <a:rPr lang="ru-RU" dirty="0"/>
              <a:t># Эти команды не выполняются,</a:t>
            </a:r>
          </a:p>
          <a:p>
            <a:r>
              <a:rPr lang="ru-RU" dirty="0"/>
              <a:t># а ставятся в очередь</a:t>
            </a:r>
          </a:p>
          <a:p>
            <a:r>
              <a:rPr lang="ru-RU" dirty="0"/>
              <a:t>#</a:t>
            </a:r>
          </a:p>
          <a:p>
            <a:r>
              <a:rPr lang="ru-RU" dirty="0"/>
              <a:t># Фиксация транзакции</a:t>
            </a:r>
          </a:p>
          <a:p>
            <a:endParaRPr lang="ru-RU" dirty="0"/>
          </a:p>
        </p:txBody>
      </p:sp>
    </p:spTree>
    <p:extLst>
      <p:ext uri="{BB962C8B-B14F-4D97-AF65-F5344CB8AC3E}">
        <p14:creationId xmlns:p14="http://schemas.microsoft.com/office/powerpoint/2010/main" val="5491626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Отмена транзакции</a:t>
            </a:r>
          </a:p>
        </p:txBody>
      </p:sp>
      <p:sp>
        <p:nvSpPr>
          <p:cNvPr id="3" name="Объект 2"/>
          <p:cNvSpPr>
            <a:spLocks noGrp="1"/>
          </p:cNvSpPr>
          <p:nvPr>
            <p:ph sz="half" idx="1"/>
          </p:nvPr>
        </p:nvSpPr>
        <p:spPr>
          <a:xfrm>
            <a:off x="3101878" y="3183882"/>
            <a:ext cx="2409416" cy="2163937"/>
          </a:xfrm>
        </p:spPr>
        <p:txBody>
          <a:bodyPr>
            <a:normAutofit/>
          </a:bodyPr>
          <a:lstStyle/>
          <a:p>
            <a:r>
              <a:rPr lang="ru-RU" dirty="0"/>
              <a:t>MULTI</a:t>
            </a:r>
          </a:p>
          <a:p>
            <a:r>
              <a:rPr lang="ru-RU" dirty="0"/>
              <a:t>SET t1 "a"</a:t>
            </a:r>
          </a:p>
          <a:p>
            <a:r>
              <a:rPr lang="ru-RU" dirty="0"/>
              <a:t>SET t2 10</a:t>
            </a:r>
          </a:p>
          <a:p>
            <a:r>
              <a:rPr lang="ru-RU" dirty="0"/>
              <a:t>INCR t2</a:t>
            </a:r>
          </a:p>
          <a:p>
            <a:r>
              <a:rPr lang="en-US" b="1" dirty="0"/>
              <a:t>DISCARD</a:t>
            </a:r>
            <a:endParaRPr lang="ru-RU" b="1" dirty="0"/>
          </a:p>
        </p:txBody>
      </p:sp>
      <p:sp>
        <p:nvSpPr>
          <p:cNvPr id="4" name="Объект 3"/>
          <p:cNvSpPr>
            <a:spLocks noGrp="1"/>
          </p:cNvSpPr>
          <p:nvPr>
            <p:ph sz="half" idx="2"/>
          </p:nvPr>
        </p:nvSpPr>
        <p:spPr>
          <a:xfrm>
            <a:off x="6273617" y="3183881"/>
            <a:ext cx="3896039" cy="2193032"/>
          </a:xfrm>
        </p:spPr>
        <p:txBody>
          <a:bodyPr>
            <a:normAutofit/>
          </a:bodyPr>
          <a:lstStyle/>
          <a:p>
            <a:pPr marL="82296" indent="0">
              <a:buNone/>
            </a:pPr>
            <a:r>
              <a:rPr lang="ru-RU" dirty="0"/>
              <a:t># Начало транзакции</a:t>
            </a:r>
          </a:p>
          <a:p>
            <a:pPr marL="82296" indent="0">
              <a:buNone/>
            </a:pPr>
            <a:r>
              <a:rPr lang="ru-RU" dirty="0"/>
              <a:t># </a:t>
            </a:r>
            <a:endParaRPr lang="en-US" dirty="0"/>
          </a:p>
          <a:p>
            <a:pPr marL="82296" indent="0">
              <a:buNone/>
            </a:pPr>
            <a:r>
              <a:rPr lang="ru-RU" dirty="0"/>
              <a:t>#</a:t>
            </a:r>
            <a:endParaRPr lang="en-US" dirty="0"/>
          </a:p>
          <a:p>
            <a:pPr marL="82296" indent="0">
              <a:buNone/>
            </a:pPr>
            <a:r>
              <a:rPr lang="ru-RU" dirty="0"/>
              <a:t>#</a:t>
            </a:r>
          </a:p>
          <a:p>
            <a:pPr marL="82296" indent="0">
              <a:buNone/>
            </a:pPr>
            <a:r>
              <a:rPr lang="ru-RU" dirty="0"/>
              <a:t># Отмена транзакции</a:t>
            </a:r>
          </a:p>
        </p:txBody>
      </p:sp>
    </p:spTree>
    <p:extLst>
      <p:ext uri="{BB962C8B-B14F-4D97-AF65-F5344CB8AC3E}">
        <p14:creationId xmlns:p14="http://schemas.microsoft.com/office/powerpoint/2010/main" val="4155240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Обработка ошибок</a:t>
            </a:r>
          </a:p>
        </p:txBody>
      </p:sp>
      <p:sp>
        <p:nvSpPr>
          <p:cNvPr id="3" name="Объект 2"/>
          <p:cNvSpPr>
            <a:spLocks noGrp="1"/>
          </p:cNvSpPr>
          <p:nvPr>
            <p:ph idx="1"/>
          </p:nvPr>
        </p:nvSpPr>
        <p:spPr>
          <a:xfrm>
            <a:off x="1328841" y="2506377"/>
            <a:ext cx="8943624" cy="4090975"/>
          </a:xfrm>
        </p:spPr>
        <p:txBody>
          <a:bodyPr>
            <a:normAutofit/>
          </a:bodyPr>
          <a:lstStyle/>
          <a:p>
            <a:pPr>
              <a:spcBef>
                <a:spcPts val="3000"/>
              </a:spcBef>
            </a:pPr>
            <a:r>
              <a:rPr lang="ru-RU" sz="2000" b="1" dirty="0"/>
              <a:t>Если возникла синтаксическая ошибка: </a:t>
            </a:r>
            <a:endParaRPr lang="en-US" sz="2000" b="1" dirty="0"/>
          </a:p>
          <a:p>
            <a:pPr lvl="1">
              <a:spcBef>
                <a:spcPts val="3000"/>
              </a:spcBef>
            </a:pPr>
            <a:r>
              <a:rPr lang="ru-RU" sz="1800" dirty="0"/>
              <a:t>транзакция сразу откатывается </a:t>
            </a:r>
            <a:endParaRPr lang="en-US" sz="1800" dirty="0"/>
          </a:p>
          <a:p>
            <a:pPr>
              <a:spcBef>
                <a:spcPts val="3000"/>
              </a:spcBef>
            </a:pPr>
            <a:r>
              <a:rPr lang="ru-RU" sz="2000" b="1" dirty="0"/>
              <a:t>Если возникла логическая ошибка:</a:t>
            </a:r>
            <a:endParaRPr lang="en-US" sz="2000" b="1" dirty="0"/>
          </a:p>
          <a:p>
            <a:pPr lvl="1">
              <a:spcBef>
                <a:spcPts val="3000"/>
              </a:spcBef>
            </a:pPr>
            <a:r>
              <a:rPr lang="ru-RU" sz="1800" dirty="0"/>
              <a:t>команды транзакции продолжают выполняться</a:t>
            </a:r>
            <a:endParaRPr lang="en-US" sz="1800" dirty="0"/>
          </a:p>
          <a:p>
            <a:pPr lvl="1">
              <a:spcBef>
                <a:spcPts val="3000"/>
              </a:spcBef>
            </a:pPr>
            <a:r>
              <a:rPr lang="ru-RU" sz="1800" dirty="0"/>
              <a:t>это может привести систему в </a:t>
            </a:r>
            <a:r>
              <a:rPr lang="ru-RU" sz="1800" dirty="0" err="1"/>
              <a:t>неконсистентное</a:t>
            </a:r>
            <a:r>
              <a:rPr lang="ru-RU" sz="1800" dirty="0"/>
              <a:t> состояние</a:t>
            </a:r>
          </a:p>
        </p:txBody>
      </p:sp>
    </p:spTree>
    <p:extLst>
      <p:ext uri="{BB962C8B-B14F-4D97-AF65-F5344CB8AC3E}">
        <p14:creationId xmlns:p14="http://schemas.microsoft.com/office/powerpoint/2010/main" val="10880237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Транзакция с синтаксической ошибкой</a:t>
            </a:r>
          </a:p>
        </p:txBody>
      </p:sp>
      <p:sp>
        <p:nvSpPr>
          <p:cNvPr id="3" name="Объект 2"/>
          <p:cNvSpPr>
            <a:spLocks noGrp="1"/>
          </p:cNvSpPr>
          <p:nvPr>
            <p:ph sz="half" idx="1"/>
          </p:nvPr>
        </p:nvSpPr>
        <p:spPr>
          <a:xfrm>
            <a:off x="2783632" y="3079278"/>
            <a:ext cx="2664296" cy="2913112"/>
          </a:xfrm>
        </p:spPr>
        <p:txBody>
          <a:bodyPr>
            <a:normAutofit/>
          </a:bodyPr>
          <a:lstStyle/>
          <a:p>
            <a:r>
              <a:rPr lang="en-US" dirty="0"/>
              <a:t>MULTI</a:t>
            </a:r>
          </a:p>
          <a:p>
            <a:endParaRPr lang="en-US" dirty="0"/>
          </a:p>
          <a:p>
            <a:r>
              <a:rPr lang="en-US" dirty="0"/>
              <a:t>SET t1 "a"</a:t>
            </a:r>
          </a:p>
          <a:p>
            <a:r>
              <a:rPr lang="en-US" dirty="0"/>
              <a:t>SETT t1</a:t>
            </a:r>
          </a:p>
          <a:p>
            <a:r>
              <a:rPr lang="en-US" dirty="0"/>
              <a:t>SET t2 10</a:t>
            </a:r>
          </a:p>
          <a:p>
            <a:endParaRPr lang="en-US" dirty="0"/>
          </a:p>
          <a:p>
            <a:r>
              <a:rPr lang="en-US" dirty="0"/>
              <a:t>EXEC</a:t>
            </a:r>
          </a:p>
        </p:txBody>
      </p:sp>
      <p:sp>
        <p:nvSpPr>
          <p:cNvPr id="4" name="Объект 3"/>
          <p:cNvSpPr>
            <a:spLocks noGrp="1"/>
          </p:cNvSpPr>
          <p:nvPr>
            <p:ph sz="half" idx="2"/>
          </p:nvPr>
        </p:nvSpPr>
        <p:spPr>
          <a:xfrm>
            <a:off x="5447928" y="3010694"/>
            <a:ext cx="4248472" cy="2981696"/>
          </a:xfrm>
        </p:spPr>
        <p:txBody>
          <a:bodyPr>
            <a:normAutofit/>
          </a:bodyPr>
          <a:lstStyle/>
          <a:p>
            <a:r>
              <a:rPr lang="en-US" dirty="0"/>
              <a:t># </a:t>
            </a:r>
            <a:r>
              <a:rPr lang="ru-RU" dirty="0"/>
              <a:t>Начало транзакции</a:t>
            </a:r>
          </a:p>
          <a:p>
            <a:endParaRPr lang="en-US" dirty="0"/>
          </a:p>
          <a:p>
            <a:r>
              <a:rPr lang="ru-RU" dirty="0"/>
              <a:t>#</a:t>
            </a:r>
            <a:endParaRPr lang="en-US" dirty="0"/>
          </a:p>
          <a:p>
            <a:r>
              <a:rPr lang="ru-RU" dirty="0"/>
              <a:t># Ошибка</a:t>
            </a:r>
            <a:endParaRPr lang="en-US" dirty="0"/>
          </a:p>
          <a:p>
            <a:r>
              <a:rPr lang="ru-RU" dirty="0"/>
              <a:t>#</a:t>
            </a:r>
          </a:p>
          <a:p>
            <a:endParaRPr lang="en-US" dirty="0"/>
          </a:p>
          <a:p>
            <a:r>
              <a:rPr lang="ru-RU" dirty="0"/>
              <a:t># Фиксация транзакции</a:t>
            </a:r>
          </a:p>
          <a:p>
            <a:endParaRPr lang="ru-RU" dirty="0"/>
          </a:p>
        </p:txBody>
      </p:sp>
    </p:spTree>
    <p:extLst>
      <p:ext uri="{BB962C8B-B14F-4D97-AF65-F5344CB8AC3E}">
        <p14:creationId xmlns:p14="http://schemas.microsoft.com/office/powerpoint/2010/main" val="3456037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Транзакция с логической ошибкой</a:t>
            </a:r>
          </a:p>
        </p:txBody>
      </p:sp>
      <p:sp>
        <p:nvSpPr>
          <p:cNvPr id="3" name="Объект 2"/>
          <p:cNvSpPr>
            <a:spLocks noGrp="1"/>
          </p:cNvSpPr>
          <p:nvPr>
            <p:ph sz="half" idx="1"/>
          </p:nvPr>
        </p:nvSpPr>
        <p:spPr>
          <a:xfrm>
            <a:off x="2639616" y="2924944"/>
            <a:ext cx="2088232" cy="2985120"/>
          </a:xfrm>
        </p:spPr>
        <p:txBody>
          <a:bodyPr>
            <a:normAutofit/>
          </a:bodyPr>
          <a:lstStyle/>
          <a:p>
            <a:r>
              <a:rPr lang="en-US" dirty="0"/>
              <a:t>MULTI</a:t>
            </a:r>
          </a:p>
          <a:p>
            <a:endParaRPr lang="en-US" dirty="0"/>
          </a:p>
          <a:p>
            <a:r>
              <a:rPr lang="en-US" dirty="0"/>
              <a:t>SET t1 "a"</a:t>
            </a:r>
          </a:p>
          <a:p>
            <a:r>
              <a:rPr lang="en-US" dirty="0"/>
              <a:t>INCR t1</a:t>
            </a:r>
          </a:p>
          <a:p>
            <a:r>
              <a:rPr lang="en-US" dirty="0"/>
              <a:t>SET t2 10</a:t>
            </a:r>
          </a:p>
          <a:p>
            <a:endParaRPr lang="en-US" dirty="0"/>
          </a:p>
          <a:p>
            <a:r>
              <a:rPr lang="en-US" dirty="0"/>
              <a:t>EXEC</a:t>
            </a:r>
          </a:p>
        </p:txBody>
      </p:sp>
      <p:sp>
        <p:nvSpPr>
          <p:cNvPr id="4" name="Объект 3"/>
          <p:cNvSpPr>
            <a:spLocks noGrp="1"/>
          </p:cNvSpPr>
          <p:nvPr>
            <p:ph sz="half" idx="2"/>
          </p:nvPr>
        </p:nvSpPr>
        <p:spPr>
          <a:xfrm>
            <a:off x="5087888" y="3000376"/>
            <a:ext cx="4176464" cy="2909688"/>
          </a:xfrm>
        </p:spPr>
        <p:txBody>
          <a:bodyPr>
            <a:normAutofit/>
          </a:bodyPr>
          <a:lstStyle/>
          <a:p>
            <a:r>
              <a:rPr lang="en-US" dirty="0"/>
              <a:t># </a:t>
            </a:r>
            <a:r>
              <a:rPr lang="ru-RU" dirty="0"/>
              <a:t>Начало транзакции</a:t>
            </a:r>
          </a:p>
          <a:p>
            <a:endParaRPr lang="en-US" dirty="0"/>
          </a:p>
          <a:p>
            <a:r>
              <a:rPr lang="ru-RU" dirty="0"/>
              <a:t>#</a:t>
            </a:r>
            <a:endParaRPr lang="en-US" dirty="0"/>
          </a:p>
          <a:p>
            <a:r>
              <a:rPr lang="ru-RU" dirty="0"/>
              <a:t># Ошибка</a:t>
            </a:r>
            <a:endParaRPr lang="en-US" dirty="0"/>
          </a:p>
          <a:p>
            <a:r>
              <a:rPr lang="ru-RU" dirty="0"/>
              <a:t>#</a:t>
            </a:r>
          </a:p>
          <a:p>
            <a:endParaRPr lang="en-US" dirty="0"/>
          </a:p>
          <a:p>
            <a:r>
              <a:rPr lang="ru-RU" dirty="0"/>
              <a:t># Фиксация транзакции</a:t>
            </a:r>
          </a:p>
          <a:p>
            <a:endParaRPr lang="ru-RU" dirty="0"/>
          </a:p>
        </p:txBody>
      </p:sp>
    </p:spTree>
    <p:extLst>
      <p:ext uri="{BB962C8B-B14F-4D97-AF65-F5344CB8AC3E}">
        <p14:creationId xmlns:p14="http://schemas.microsoft.com/office/powerpoint/2010/main" val="141226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"Изоляция" транзакций</a:t>
            </a:r>
          </a:p>
        </p:txBody>
      </p:sp>
      <p:sp>
        <p:nvSpPr>
          <p:cNvPr id="3" name="Объект 2"/>
          <p:cNvSpPr>
            <a:spLocks noGrp="1"/>
          </p:cNvSpPr>
          <p:nvPr>
            <p:ph idx="1"/>
          </p:nvPr>
        </p:nvSpPr>
        <p:spPr>
          <a:xfrm>
            <a:off x="1532771" y="2489202"/>
            <a:ext cx="8811701" cy="4180159"/>
          </a:xfrm>
        </p:spPr>
        <p:txBody>
          <a:bodyPr>
            <a:normAutofit/>
          </a:bodyPr>
          <a:lstStyle/>
          <a:p>
            <a:pPr>
              <a:spcBef>
                <a:spcPts val="2400"/>
              </a:spcBef>
            </a:pPr>
            <a:r>
              <a:rPr lang="ru-RU" dirty="0"/>
              <a:t>все команды выполняются только в момент фиксации транзакции</a:t>
            </a:r>
            <a:endParaRPr lang="en-US" dirty="0"/>
          </a:p>
          <a:p>
            <a:pPr>
              <a:spcBef>
                <a:spcPts val="2400"/>
              </a:spcBef>
            </a:pPr>
            <a:r>
              <a:rPr lang="ru-RU" dirty="0"/>
              <a:t>есть риск, что за это время другой клиент изменит значения нужных нам ключей</a:t>
            </a:r>
            <a:endParaRPr lang="en-US" dirty="0"/>
          </a:p>
          <a:p>
            <a:pPr>
              <a:spcBef>
                <a:spcPts val="2400"/>
              </a:spcBef>
            </a:pPr>
            <a:r>
              <a:rPr lang="ru-RU" dirty="0"/>
              <a:t>Redis позволяет отслеживать конкретные ключи</a:t>
            </a:r>
            <a:endParaRPr lang="en-US" dirty="0"/>
          </a:p>
          <a:p>
            <a:pPr>
              <a:spcBef>
                <a:spcPts val="2400"/>
              </a:spcBef>
            </a:pPr>
            <a:r>
              <a:rPr lang="ru-RU" dirty="0"/>
              <a:t>если их значение изменит кто-то другой</a:t>
            </a:r>
            <a:r>
              <a:rPr lang="en-US" dirty="0"/>
              <a:t> – </a:t>
            </a:r>
            <a:r>
              <a:rPr lang="ru-RU" dirty="0"/>
              <a:t>транзакция просто не выполнится</a:t>
            </a:r>
          </a:p>
        </p:txBody>
      </p:sp>
    </p:spTree>
    <p:extLst>
      <p:ext uri="{BB962C8B-B14F-4D97-AF65-F5344CB8AC3E}">
        <p14:creationId xmlns:p14="http://schemas.microsoft.com/office/powerpoint/2010/main" val="2959379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4954" y="973669"/>
            <a:ext cx="8825659" cy="706964"/>
          </a:xfrm>
        </p:spPr>
        <p:txBody>
          <a:bodyPr>
            <a:normAutofit/>
          </a:bodyPr>
          <a:lstStyle/>
          <a:p>
            <a:r>
              <a:rPr lang="en-US" dirty="0"/>
              <a:t>ETCD</a:t>
            </a:r>
            <a:endParaRPr lang="ru-RU" dirty="0"/>
          </a:p>
        </p:txBody>
      </p:sp>
      <p:pic>
        <p:nvPicPr>
          <p:cNvPr id="6146" name="Picture 2" descr="etcd中文文档 | 库和工具"/>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70594" y="2775951"/>
            <a:ext cx="2706770" cy="3067163"/>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5980954" y="2603500"/>
            <a:ext cx="5211979" cy="3416300"/>
          </a:xfrm>
        </p:spPr>
        <p:txBody>
          <a:bodyPr anchor="ctr">
            <a:normAutofit/>
          </a:bodyPr>
          <a:lstStyle/>
          <a:p>
            <a:r>
              <a:rPr lang="ru-RU" sz="2400" b="1" dirty="0" err="1"/>
              <a:t>Etcd</a:t>
            </a:r>
            <a:r>
              <a:rPr lang="ru-RU" sz="2400" dirty="0"/>
              <a:t> - высоконадёжное распределённое хранилище параметров конфигурации, задаваемых в форме ключ/значение. </a:t>
            </a:r>
          </a:p>
          <a:p>
            <a:endParaRPr lang="en-US" sz="2400" dirty="0"/>
          </a:p>
          <a:p>
            <a:r>
              <a:rPr lang="ru-RU" sz="2400" dirty="0"/>
              <a:t>Код </a:t>
            </a:r>
            <a:r>
              <a:rPr lang="ru-RU" sz="2400" dirty="0" err="1"/>
              <a:t>etcd</a:t>
            </a:r>
            <a:r>
              <a:rPr lang="ru-RU" sz="2400" dirty="0"/>
              <a:t> написан на языке Go</a:t>
            </a:r>
          </a:p>
        </p:txBody>
      </p:sp>
    </p:spTree>
    <p:extLst>
      <p:ext uri="{BB962C8B-B14F-4D97-AF65-F5344CB8AC3E}">
        <p14:creationId xmlns:p14="http://schemas.microsoft.com/office/powerpoint/2010/main" val="4063887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4953" y="973668"/>
            <a:ext cx="9646808" cy="706964"/>
          </a:xfrm>
        </p:spPr>
        <p:txBody>
          <a:bodyPr>
            <a:normAutofit fontScale="90000"/>
          </a:bodyPr>
          <a:lstStyle/>
          <a:p>
            <a:r>
              <a:rPr lang="ru-RU" dirty="0"/>
              <a:t>Транзакция с отслеживанием переменной</a:t>
            </a:r>
          </a:p>
        </p:txBody>
      </p:sp>
      <p:sp>
        <p:nvSpPr>
          <p:cNvPr id="3" name="Объект 2"/>
          <p:cNvSpPr>
            <a:spLocks noGrp="1"/>
          </p:cNvSpPr>
          <p:nvPr>
            <p:ph sz="half" idx="1"/>
          </p:nvPr>
        </p:nvSpPr>
        <p:spPr>
          <a:xfrm>
            <a:off x="1545928" y="2760747"/>
            <a:ext cx="3477016" cy="3417168"/>
          </a:xfrm>
        </p:spPr>
        <p:txBody>
          <a:bodyPr>
            <a:normAutofit lnSpcReduction="10000"/>
          </a:bodyPr>
          <a:lstStyle/>
          <a:p>
            <a:r>
              <a:rPr lang="en-US" sz="2400" dirty="0"/>
              <a:t>WATCH w1</a:t>
            </a:r>
          </a:p>
          <a:p>
            <a:endParaRPr lang="en-US" sz="2400" dirty="0"/>
          </a:p>
          <a:p>
            <a:r>
              <a:rPr lang="en-US" sz="2400" dirty="0"/>
              <a:t>SET t1 10</a:t>
            </a:r>
          </a:p>
          <a:p>
            <a:endParaRPr lang="en-US" sz="2400" dirty="0"/>
          </a:p>
          <a:p>
            <a:r>
              <a:rPr lang="en-US" sz="2400" dirty="0"/>
              <a:t>MULTI</a:t>
            </a:r>
          </a:p>
          <a:p>
            <a:r>
              <a:rPr lang="en-US" sz="2400" dirty="0"/>
              <a:t>SET t2 10</a:t>
            </a:r>
          </a:p>
          <a:p>
            <a:r>
              <a:rPr lang="en-US" sz="2400" dirty="0"/>
              <a:t>EXEC</a:t>
            </a:r>
            <a:endParaRPr lang="ru-RU" sz="2400" dirty="0"/>
          </a:p>
        </p:txBody>
      </p:sp>
      <p:sp>
        <p:nvSpPr>
          <p:cNvPr id="4" name="Объект 3"/>
          <p:cNvSpPr>
            <a:spLocks noGrp="1"/>
          </p:cNvSpPr>
          <p:nvPr>
            <p:ph sz="half" idx="2"/>
          </p:nvPr>
        </p:nvSpPr>
        <p:spPr>
          <a:xfrm>
            <a:off x="4655840" y="2636912"/>
            <a:ext cx="6264696" cy="3777208"/>
          </a:xfrm>
        </p:spPr>
        <p:txBody>
          <a:bodyPr>
            <a:normAutofit lnSpcReduction="10000"/>
          </a:bodyPr>
          <a:lstStyle/>
          <a:p>
            <a:pPr marL="82296" indent="0">
              <a:buNone/>
            </a:pPr>
            <a:r>
              <a:rPr lang="ru-RU" sz="2400" dirty="0"/>
              <a:t># Начало отслеживания значения w1</a:t>
            </a:r>
          </a:p>
          <a:p>
            <a:pPr marL="82296" indent="0">
              <a:buNone/>
            </a:pPr>
            <a:endParaRPr lang="en-US" sz="2400" dirty="0"/>
          </a:p>
          <a:p>
            <a:pPr marL="82296" indent="0">
              <a:buNone/>
            </a:pPr>
            <a:r>
              <a:rPr lang="ru-RU" sz="2400" dirty="0"/>
              <a:t># Начиная с этого момента (даже ДО вызова</a:t>
            </a:r>
          </a:p>
          <a:p>
            <a:pPr marL="82296" indent="0">
              <a:buNone/>
            </a:pPr>
            <a:r>
              <a:rPr lang="ru-RU" sz="2400" dirty="0"/>
              <a:t># MULTI!) и вплоть до вызова EXEC</a:t>
            </a:r>
          </a:p>
          <a:p>
            <a:pPr marL="82296" indent="0">
              <a:buNone/>
            </a:pPr>
            <a:r>
              <a:rPr lang="ru-RU" sz="2400" dirty="0"/>
              <a:t># любое изменение w1</a:t>
            </a:r>
          </a:p>
          <a:p>
            <a:pPr marL="82296" indent="0">
              <a:buNone/>
            </a:pPr>
            <a:r>
              <a:rPr lang="ru-RU" sz="2400" dirty="0"/>
              <a:t># приведёт к тому, что транзакция</a:t>
            </a:r>
          </a:p>
          <a:p>
            <a:pPr marL="82296" indent="0">
              <a:buNone/>
            </a:pPr>
            <a:r>
              <a:rPr lang="ru-RU" sz="2400" dirty="0"/>
              <a:t># не выполнится (EXEC </a:t>
            </a:r>
            <a:r>
              <a:rPr lang="ru-RU" sz="2400" b="1" dirty="0"/>
              <a:t>вернёт </a:t>
            </a:r>
            <a:r>
              <a:rPr lang="ru-RU" sz="2400" b="1" dirty="0" err="1"/>
              <a:t>nil</a:t>
            </a:r>
            <a:r>
              <a:rPr lang="ru-RU" sz="2400" dirty="0"/>
              <a:t>)</a:t>
            </a:r>
          </a:p>
        </p:txBody>
      </p:sp>
    </p:spTree>
    <p:extLst>
      <p:ext uri="{BB962C8B-B14F-4D97-AF65-F5344CB8AC3E}">
        <p14:creationId xmlns:p14="http://schemas.microsoft.com/office/powerpoint/2010/main" val="10011786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Плюсы и минусы транзакций</a:t>
            </a:r>
          </a:p>
        </p:txBody>
      </p:sp>
      <p:sp>
        <p:nvSpPr>
          <p:cNvPr id="3" name="Объект 2"/>
          <p:cNvSpPr>
            <a:spLocks noGrp="1"/>
          </p:cNvSpPr>
          <p:nvPr>
            <p:ph idx="1"/>
          </p:nvPr>
        </p:nvSpPr>
        <p:spPr>
          <a:xfrm>
            <a:off x="1210429" y="2489202"/>
            <a:ext cx="9062035" cy="4252167"/>
          </a:xfrm>
        </p:spPr>
        <p:txBody>
          <a:bodyPr>
            <a:normAutofit/>
          </a:bodyPr>
          <a:lstStyle/>
          <a:p>
            <a:pPr>
              <a:spcBef>
                <a:spcPts val="3000"/>
              </a:spcBef>
            </a:pPr>
            <a:r>
              <a:rPr lang="ru-RU" sz="2800" dirty="0"/>
              <a:t>Плюсы:</a:t>
            </a:r>
            <a:endParaRPr lang="en-US" sz="2800" dirty="0"/>
          </a:p>
          <a:p>
            <a:pPr lvl="1">
              <a:spcBef>
                <a:spcPts val="3000"/>
              </a:spcBef>
            </a:pPr>
            <a:r>
              <a:rPr lang="ru-RU" sz="2400" dirty="0"/>
              <a:t>гарантируют атомарность </a:t>
            </a:r>
            <a:endParaRPr lang="en-US" sz="2400" dirty="0"/>
          </a:p>
          <a:p>
            <a:pPr>
              <a:spcBef>
                <a:spcPts val="3000"/>
              </a:spcBef>
            </a:pPr>
            <a:r>
              <a:rPr lang="ru-RU" sz="2800" dirty="0"/>
              <a:t>Минусы:</a:t>
            </a:r>
            <a:endParaRPr lang="en-US" sz="2800" dirty="0"/>
          </a:p>
          <a:p>
            <a:pPr lvl="1">
              <a:spcBef>
                <a:spcPts val="3000"/>
              </a:spcBef>
            </a:pPr>
            <a:r>
              <a:rPr lang="ru-RU" sz="2400" dirty="0"/>
              <a:t>выполняются только в момент вызова EXEC</a:t>
            </a:r>
            <a:endParaRPr lang="en-US" sz="2400" dirty="0"/>
          </a:p>
          <a:p>
            <a:pPr lvl="1">
              <a:spcBef>
                <a:spcPts val="3000"/>
              </a:spcBef>
            </a:pPr>
            <a:r>
              <a:rPr lang="ru-RU" sz="2400" dirty="0"/>
              <a:t>могут привести к неожиданному состоянию данных</a:t>
            </a:r>
          </a:p>
        </p:txBody>
      </p:sp>
    </p:spTree>
    <p:extLst>
      <p:ext uri="{BB962C8B-B14F-4D97-AF65-F5344CB8AC3E}">
        <p14:creationId xmlns:p14="http://schemas.microsoft.com/office/powerpoint/2010/main" val="25828551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Вопросы для обсуждения: </a:t>
            </a:r>
          </a:p>
        </p:txBody>
      </p:sp>
      <p:sp>
        <p:nvSpPr>
          <p:cNvPr id="3" name="Объект 2"/>
          <p:cNvSpPr>
            <a:spLocks noGrp="1"/>
          </p:cNvSpPr>
          <p:nvPr>
            <p:ph idx="1"/>
          </p:nvPr>
        </p:nvSpPr>
        <p:spPr>
          <a:xfrm>
            <a:off x="1217007" y="2489202"/>
            <a:ext cx="10624144" cy="4108151"/>
          </a:xfrm>
        </p:spPr>
        <p:txBody>
          <a:bodyPr>
            <a:normAutofit/>
          </a:bodyPr>
          <a:lstStyle/>
          <a:p>
            <a:r>
              <a:rPr lang="ru-RU" sz="3200" dirty="0"/>
              <a:t>Redis: </a:t>
            </a:r>
            <a:endParaRPr lang="en-US" sz="3200" dirty="0"/>
          </a:p>
          <a:p>
            <a:pPr lvl="1"/>
            <a:r>
              <a:rPr lang="ru-RU" sz="2800" dirty="0"/>
              <a:t>Однопоточный</a:t>
            </a:r>
            <a:endParaRPr lang="en-US" sz="2800" dirty="0"/>
          </a:p>
          <a:p>
            <a:pPr lvl="1"/>
            <a:r>
              <a:rPr lang="ru-RU" sz="2800" dirty="0"/>
              <a:t>максимально простой</a:t>
            </a:r>
            <a:endParaRPr lang="en-US" sz="2800" dirty="0"/>
          </a:p>
          <a:p>
            <a:pPr lvl="1"/>
            <a:r>
              <a:rPr lang="ru-RU" sz="2800" dirty="0"/>
              <a:t>предлагает атомарные транзакции </a:t>
            </a:r>
            <a:endParaRPr lang="en-US" sz="2800" dirty="0"/>
          </a:p>
          <a:p>
            <a:pPr lvl="1"/>
            <a:endParaRPr lang="en-US" sz="2800" dirty="0"/>
          </a:p>
          <a:p>
            <a:r>
              <a:rPr lang="ru-RU" sz="3200" dirty="0"/>
              <a:t>Можно ли утверждать, что Redis соответствует критериям ACID?</a:t>
            </a:r>
          </a:p>
        </p:txBody>
      </p:sp>
    </p:spTree>
    <p:extLst>
      <p:ext uri="{BB962C8B-B14F-4D97-AF65-F5344CB8AC3E}">
        <p14:creationId xmlns:p14="http://schemas.microsoft.com/office/powerpoint/2010/main" val="36059171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Что ещё умеет </a:t>
            </a:r>
            <a:r>
              <a:rPr lang="en-US" dirty="0" err="1"/>
              <a:t>Redis</a:t>
            </a:r>
            <a:endParaRPr lang="ru-RU" dirty="0"/>
          </a:p>
        </p:txBody>
      </p:sp>
      <p:sp>
        <p:nvSpPr>
          <p:cNvPr id="3" name="Объект 2"/>
          <p:cNvSpPr>
            <a:spLocks noGrp="1"/>
          </p:cNvSpPr>
          <p:nvPr>
            <p:ph idx="1"/>
          </p:nvPr>
        </p:nvSpPr>
        <p:spPr>
          <a:xfrm>
            <a:off x="1249899" y="2489202"/>
            <a:ext cx="9094573" cy="4180159"/>
          </a:xfrm>
        </p:spPr>
        <p:txBody>
          <a:bodyPr>
            <a:normAutofit/>
          </a:bodyPr>
          <a:lstStyle/>
          <a:p>
            <a:pPr>
              <a:spcBef>
                <a:spcPts val="2400"/>
              </a:spcBef>
            </a:pPr>
            <a:r>
              <a:rPr lang="ru-RU" sz="2400" dirty="0"/>
              <a:t>HyperLogLog</a:t>
            </a:r>
            <a:endParaRPr lang="en-US" sz="2400" dirty="0"/>
          </a:p>
          <a:p>
            <a:pPr lvl="1">
              <a:spcBef>
                <a:spcPts val="2400"/>
              </a:spcBef>
            </a:pPr>
            <a:r>
              <a:rPr lang="ru-RU" sz="2000" dirty="0"/>
              <a:t>способ оценить размер множества с высокой точностью (99,2%)</a:t>
            </a:r>
            <a:endParaRPr lang="en-US" sz="2000" dirty="0"/>
          </a:p>
          <a:p>
            <a:pPr lvl="1">
              <a:spcBef>
                <a:spcPts val="2400"/>
              </a:spcBef>
            </a:pPr>
            <a:r>
              <a:rPr lang="ru-RU" sz="2000" dirty="0"/>
              <a:t>занимает всего 12Kb независимо от кол-ва элементов </a:t>
            </a:r>
            <a:endParaRPr lang="en-US" sz="2000" dirty="0"/>
          </a:p>
          <a:p>
            <a:pPr>
              <a:spcBef>
                <a:spcPts val="2400"/>
              </a:spcBef>
            </a:pPr>
            <a:r>
              <a:rPr lang="ru-RU" sz="2400" dirty="0"/>
              <a:t>Географические данные</a:t>
            </a:r>
            <a:endParaRPr lang="en-US" sz="2400" dirty="0"/>
          </a:p>
          <a:p>
            <a:pPr lvl="1">
              <a:spcBef>
                <a:spcPts val="2400"/>
              </a:spcBef>
            </a:pPr>
            <a:r>
              <a:rPr lang="ru-RU" sz="2000" dirty="0"/>
              <a:t>поиск и фильтрация точек на карте</a:t>
            </a:r>
            <a:endParaRPr lang="en-US" sz="2000" dirty="0"/>
          </a:p>
          <a:p>
            <a:pPr lvl="1">
              <a:spcBef>
                <a:spcPts val="2400"/>
              </a:spcBef>
            </a:pPr>
            <a:r>
              <a:rPr lang="ru-RU" sz="2000" dirty="0"/>
              <a:t>применение: доставка, недвижимость, логистика…</a:t>
            </a:r>
          </a:p>
        </p:txBody>
      </p:sp>
    </p:spTree>
    <p:extLst>
      <p:ext uri="{BB962C8B-B14F-4D97-AF65-F5344CB8AC3E}">
        <p14:creationId xmlns:p14="http://schemas.microsoft.com/office/powerpoint/2010/main" val="7654242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63057" y="927100"/>
            <a:ext cx="7929288" cy="709865"/>
          </a:xfrm>
        </p:spPr>
        <p:txBody>
          <a:bodyPr>
            <a:normAutofit fontScale="90000"/>
          </a:bodyPr>
          <a:lstStyle/>
          <a:p>
            <a:r>
              <a:rPr lang="ru-RU" dirty="0"/>
              <a:t>Расширенные возможности </a:t>
            </a:r>
            <a:r>
              <a:rPr lang="en-US" dirty="0" err="1"/>
              <a:t>Redis</a:t>
            </a:r>
            <a:endParaRPr lang="ru-RU" dirty="0"/>
          </a:p>
        </p:txBody>
      </p:sp>
      <p:sp>
        <p:nvSpPr>
          <p:cNvPr id="3" name="Объект 2"/>
          <p:cNvSpPr>
            <a:spLocks noGrp="1"/>
          </p:cNvSpPr>
          <p:nvPr>
            <p:ph idx="1"/>
          </p:nvPr>
        </p:nvSpPr>
        <p:spPr>
          <a:xfrm>
            <a:off x="1263057" y="2489202"/>
            <a:ext cx="8937399" cy="4180159"/>
          </a:xfrm>
        </p:spPr>
        <p:txBody>
          <a:bodyPr>
            <a:normAutofit/>
          </a:bodyPr>
          <a:lstStyle/>
          <a:p>
            <a:pPr>
              <a:spcBef>
                <a:spcPts val="1800"/>
              </a:spcBef>
            </a:pPr>
            <a:r>
              <a:rPr lang="ru-RU" sz="2400" dirty="0"/>
              <a:t>Механизм подписки (</a:t>
            </a:r>
            <a:r>
              <a:rPr lang="ru-RU" sz="2400" dirty="0" err="1"/>
              <a:t>Pub</a:t>
            </a:r>
            <a:r>
              <a:rPr lang="ru-RU" sz="2400" dirty="0"/>
              <a:t>/</a:t>
            </a:r>
            <a:r>
              <a:rPr lang="ru-RU" sz="2400" dirty="0" err="1"/>
              <a:t>Sub</a:t>
            </a:r>
            <a:r>
              <a:rPr lang="ru-RU" sz="2400" dirty="0"/>
              <a:t>)</a:t>
            </a:r>
            <a:endParaRPr lang="en-US" sz="2400" dirty="0"/>
          </a:p>
          <a:p>
            <a:pPr lvl="1">
              <a:spcBef>
                <a:spcPts val="1800"/>
              </a:spcBef>
            </a:pPr>
            <a:r>
              <a:rPr lang="ru-RU" sz="2000" dirty="0"/>
              <a:t>одновременная рассылка нескольким клиентам</a:t>
            </a:r>
            <a:endParaRPr lang="en-US" sz="2000" dirty="0"/>
          </a:p>
          <a:p>
            <a:pPr lvl="1">
              <a:spcBef>
                <a:spcPts val="1800"/>
              </a:spcBef>
            </a:pPr>
            <a:r>
              <a:rPr lang="ru-RU" sz="2000" dirty="0"/>
              <a:t>применение: оповещения, чаты… </a:t>
            </a:r>
            <a:endParaRPr lang="en-US" sz="2000" dirty="0"/>
          </a:p>
          <a:p>
            <a:pPr>
              <a:spcBef>
                <a:spcPts val="1800"/>
              </a:spcBef>
            </a:pPr>
            <a:r>
              <a:rPr lang="ru-RU" sz="2400" dirty="0"/>
              <a:t>Потоки (</a:t>
            </a:r>
            <a:r>
              <a:rPr lang="ru-RU" sz="2400" dirty="0" err="1"/>
              <a:t>Streams</a:t>
            </a:r>
            <a:r>
              <a:rPr lang="ru-RU" sz="2400" dirty="0"/>
              <a:t>)</a:t>
            </a:r>
            <a:endParaRPr lang="en-US" sz="2400" dirty="0"/>
          </a:p>
          <a:p>
            <a:pPr lvl="1">
              <a:spcBef>
                <a:spcPts val="1800"/>
              </a:spcBef>
            </a:pPr>
            <a:r>
              <a:rPr lang="ru-RU" sz="2000" dirty="0"/>
              <a:t>полноценный брокер сообщений</a:t>
            </a:r>
            <a:endParaRPr lang="en-US" sz="2000" dirty="0"/>
          </a:p>
          <a:p>
            <a:pPr lvl="1">
              <a:spcBef>
                <a:spcPts val="1800"/>
              </a:spcBef>
            </a:pPr>
            <a:r>
              <a:rPr lang="ru-RU" sz="2000" dirty="0"/>
              <a:t>применение: разделение источников и обработки данных</a:t>
            </a:r>
          </a:p>
          <a:p>
            <a:pPr lvl="1">
              <a:spcBef>
                <a:spcPts val="1800"/>
              </a:spcBef>
            </a:pPr>
            <a:r>
              <a:rPr lang="ru-RU" sz="2000" dirty="0"/>
              <a:t>концепции: </a:t>
            </a:r>
            <a:r>
              <a:rPr lang="ru-RU" sz="2000" dirty="0" err="1"/>
              <a:t>event</a:t>
            </a:r>
            <a:r>
              <a:rPr lang="ru-RU" sz="2000" dirty="0"/>
              <a:t> </a:t>
            </a:r>
            <a:r>
              <a:rPr lang="ru-RU" sz="2000" dirty="0" err="1"/>
              <a:t>sourcing</a:t>
            </a:r>
            <a:r>
              <a:rPr lang="ru-RU" sz="2000" dirty="0"/>
              <a:t>, </a:t>
            </a:r>
            <a:r>
              <a:rPr lang="ru-RU" sz="2000" dirty="0" err="1"/>
              <a:t>reactive</a:t>
            </a:r>
            <a:r>
              <a:rPr lang="ru-RU" sz="2000" dirty="0"/>
              <a:t> </a:t>
            </a:r>
            <a:r>
              <a:rPr lang="ru-RU" sz="2000" dirty="0" err="1"/>
              <a:t>programming</a:t>
            </a:r>
            <a:endParaRPr lang="ru-RU" sz="2000" dirty="0"/>
          </a:p>
        </p:txBody>
      </p:sp>
    </p:spTree>
    <p:extLst>
      <p:ext uri="{BB962C8B-B14F-4D97-AF65-F5344CB8AC3E}">
        <p14:creationId xmlns:p14="http://schemas.microsoft.com/office/powerpoint/2010/main" val="96660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Проверка достижения целей</a:t>
            </a:r>
          </a:p>
        </p:txBody>
      </p:sp>
      <p:sp>
        <p:nvSpPr>
          <p:cNvPr id="3" name="Объект 2"/>
          <p:cNvSpPr>
            <a:spLocks noGrp="1"/>
          </p:cNvSpPr>
          <p:nvPr>
            <p:ph idx="1"/>
          </p:nvPr>
        </p:nvSpPr>
        <p:spPr>
          <a:xfrm>
            <a:off x="1154953" y="2489202"/>
            <a:ext cx="9045503" cy="4252167"/>
          </a:xfrm>
        </p:spPr>
        <p:txBody>
          <a:bodyPr>
            <a:normAutofit/>
          </a:bodyPr>
          <a:lstStyle/>
          <a:p>
            <a:endParaRPr lang="ru-RU" sz="2400" dirty="0"/>
          </a:p>
          <a:p>
            <a:r>
              <a:rPr lang="ru-RU" sz="2400" dirty="0"/>
              <a:t>Определить, подходит ли Redis для решения конкретной задачи</a:t>
            </a:r>
          </a:p>
          <a:p>
            <a:endParaRPr lang="ru-RU" sz="2400" dirty="0"/>
          </a:p>
          <a:p>
            <a:r>
              <a:rPr lang="ru-RU" sz="2400" dirty="0"/>
              <a:t>Выбрать оптимальный тип данных</a:t>
            </a:r>
          </a:p>
          <a:p>
            <a:endParaRPr lang="ru-RU" sz="2400" dirty="0"/>
          </a:p>
          <a:p>
            <a:r>
              <a:rPr lang="ru-RU" sz="2400" dirty="0"/>
              <a:t>Использовать Redis с учётом специфических особенностей</a:t>
            </a:r>
          </a:p>
        </p:txBody>
      </p:sp>
    </p:spTree>
    <p:extLst>
      <p:ext uri="{BB962C8B-B14F-4D97-AF65-F5344CB8AC3E}">
        <p14:creationId xmlns:p14="http://schemas.microsoft.com/office/powerpoint/2010/main" val="4527563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CB47F8-9ED5-C4F6-7993-38D7794B4E33}"/>
              </a:ext>
            </a:extLst>
          </p:cNvPr>
          <p:cNvSpPr>
            <a:spLocks noGrp="1"/>
          </p:cNvSpPr>
          <p:nvPr>
            <p:ph type="ctrTitle"/>
          </p:nvPr>
        </p:nvSpPr>
        <p:spPr/>
        <p:txBody>
          <a:bodyPr/>
          <a:lstStyle/>
          <a:p>
            <a:r>
              <a:rPr lang="ru-RU" sz="6000" b="1"/>
              <a:t>Лекция №7</a:t>
            </a:r>
            <a:br>
              <a:rPr lang="ru-RU" sz="6000" dirty="0"/>
            </a:br>
            <a:r>
              <a:rPr lang="ru-RU" dirty="0"/>
              <a:t>БД «ключ-значение». </a:t>
            </a:r>
            <a:br>
              <a:rPr lang="en-US" dirty="0"/>
            </a:br>
            <a:r>
              <a:rPr lang="ru-RU" dirty="0" err="1"/>
              <a:t>Riak</a:t>
            </a:r>
            <a:r>
              <a:rPr lang="ru-RU" dirty="0"/>
              <a:t>. </a:t>
            </a:r>
            <a:r>
              <a:rPr lang="en-US" dirty="0" err="1"/>
              <a:t>etcd</a:t>
            </a:r>
            <a:r>
              <a:rPr lang="en-US" dirty="0"/>
              <a:t>. Redis</a:t>
            </a:r>
            <a:r>
              <a:rPr lang="ru-RU" dirty="0"/>
              <a:t>.</a:t>
            </a:r>
            <a:endParaRPr lang="ru-RU" sz="6000" dirty="0"/>
          </a:p>
        </p:txBody>
      </p:sp>
      <p:sp>
        <p:nvSpPr>
          <p:cNvPr id="3" name="Подзаголовок 2">
            <a:extLst>
              <a:ext uri="{FF2B5EF4-FFF2-40B4-BE49-F238E27FC236}">
                <a16:creationId xmlns:a16="http://schemas.microsoft.com/office/drawing/2014/main" id="{8EA9E2C4-42E4-607A-F8B1-8EF48601B674}"/>
              </a:ext>
            </a:extLst>
          </p:cNvPr>
          <p:cNvSpPr>
            <a:spLocks noGrp="1"/>
          </p:cNvSpPr>
          <p:nvPr>
            <p:ph type="subTitle" idx="1"/>
          </p:nvPr>
        </p:nvSpPr>
        <p:spPr/>
        <p:txBody>
          <a:bodyPr>
            <a:normAutofit/>
          </a:bodyPr>
          <a:lstStyle/>
          <a:p>
            <a:r>
              <a:rPr lang="ru-RU" sz="2400" dirty="0"/>
              <a:t>Раздел </a:t>
            </a:r>
            <a:r>
              <a:rPr lang="en-US" sz="2400" dirty="0"/>
              <a:t>2</a:t>
            </a:r>
            <a:r>
              <a:rPr lang="ru-RU" sz="2400" dirty="0"/>
              <a:t>. разработка приложений</a:t>
            </a:r>
          </a:p>
        </p:txBody>
      </p:sp>
      <p:sp>
        <p:nvSpPr>
          <p:cNvPr id="4" name="Текст 3">
            <a:extLst>
              <a:ext uri="{FF2B5EF4-FFF2-40B4-BE49-F238E27FC236}">
                <a16:creationId xmlns:a16="http://schemas.microsoft.com/office/drawing/2014/main" id="{2FB302D7-F862-58CB-57EB-979B365D563E}"/>
              </a:ext>
            </a:extLst>
          </p:cNvPr>
          <p:cNvSpPr>
            <a:spLocks noGrp="1"/>
          </p:cNvSpPr>
          <p:nvPr>
            <p:ph type="body" sz="quarter" idx="13"/>
          </p:nvPr>
        </p:nvSpPr>
        <p:spPr/>
        <p:txBody>
          <a:bodyPr>
            <a:normAutofit fontScale="85000" lnSpcReduction="10000"/>
          </a:bodyPr>
          <a:lstStyle/>
          <a:p>
            <a:pPr algn="r"/>
            <a:r>
              <a:rPr lang="ru-RU" sz="1800" b="1" dirty="0" err="1">
                <a:solidFill>
                  <a:schemeClr val="bg1"/>
                </a:solidFill>
              </a:rPr>
              <a:t>Telegram</a:t>
            </a:r>
            <a:r>
              <a:rPr lang="ru-RU" sz="1800" b="1" dirty="0">
                <a:solidFill>
                  <a:schemeClr val="bg1"/>
                </a:solidFill>
              </a:rPr>
              <a:t>: </a:t>
            </a:r>
            <a:r>
              <a:rPr lang="ru-RU" sz="1800" b="0" dirty="0">
                <a:solidFill>
                  <a:schemeClr val="bg1"/>
                </a:solidFill>
              </a:rPr>
              <a:t>@KonstantinRatvin</a:t>
            </a:r>
          </a:p>
          <a:p>
            <a:pPr algn="r"/>
            <a:r>
              <a:rPr lang="ru-RU" sz="1800" b="1" dirty="0">
                <a:solidFill>
                  <a:schemeClr val="bg1"/>
                </a:solidFill>
              </a:rPr>
              <a:t>Преподаватель: </a:t>
            </a:r>
            <a:r>
              <a:rPr lang="ru-RU" sz="1800" b="0" dirty="0">
                <a:solidFill>
                  <a:schemeClr val="bg1"/>
                </a:solidFill>
              </a:rPr>
              <a:t>Ратвин Константин Александрович</a:t>
            </a:r>
          </a:p>
          <a:p>
            <a:endParaRPr lang="ru-RU" dirty="0"/>
          </a:p>
          <a:p>
            <a:endParaRPr lang="ru-RU" dirty="0"/>
          </a:p>
        </p:txBody>
      </p:sp>
      <p:sp>
        <p:nvSpPr>
          <p:cNvPr id="6" name="Номер слайда 5">
            <a:extLst>
              <a:ext uri="{FF2B5EF4-FFF2-40B4-BE49-F238E27FC236}">
                <a16:creationId xmlns:a16="http://schemas.microsoft.com/office/drawing/2014/main" id="{C93058D9-D06F-F640-202A-243D22FB0D4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C91E045B-E5E4-4764-A42E-E7E81D649765}" type="slidenum">
              <a:rPr kumimoji="0" lang="ru-RU" sz="2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96</a:t>
            </a:fld>
            <a:endParaRPr kumimoji="0" lang="ru-RU" sz="2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149265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овет директоров">
  <a:themeElements>
    <a:clrScheme name="Синий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Совет директоров">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овет директоров">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1_Совет директоров">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Совет директоров">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овет директоров">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11727</TotalTime>
  <Words>3852</Words>
  <Application>Microsoft Office PowerPoint</Application>
  <PresentationFormat>Широкоэкранный</PresentationFormat>
  <Paragraphs>784</Paragraphs>
  <Slides>96</Slides>
  <Notes>8</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96</vt:i4>
      </vt:variant>
    </vt:vector>
  </HeadingPairs>
  <TitlesOfParts>
    <vt:vector size="104" baseType="lpstr">
      <vt:lpstr>Arial</vt:lpstr>
      <vt:lpstr>Calibri</vt:lpstr>
      <vt:lpstr>Century Gothic</vt:lpstr>
      <vt:lpstr>Gill Sans MT (Основной текст)</vt:lpstr>
      <vt:lpstr>Segoe UI</vt:lpstr>
      <vt:lpstr>Wingdings 3</vt:lpstr>
      <vt:lpstr>Совет директоров</vt:lpstr>
      <vt:lpstr>1_Совет директоров</vt:lpstr>
      <vt:lpstr>Лекция №7 БД «ключ-значение».  Riak. etcd. Redis.</vt:lpstr>
      <vt:lpstr>Образовательный путь</vt:lpstr>
      <vt:lpstr>Основные тезисы</vt:lpstr>
      <vt:lpstr>RIAK</vt:lpstr>
      <vt:lpstr>RIAK</vt:lpstr>
      <vt:lpstr>Нюансы</vt:lpstr>
      <vt:lpstr>Особенности Riak</vt:lpstr>
      <vt:lpstr>Итого по Riak</vt:lpstr>
      <vt:lpstr>ETCD</vt:lpstr>
      <vt:lpstr>Особенности</vt:lpstr>
      <vt:lpstr>etcd и остальные хранилища</vt:lpstr>
      <vt:lpstr>Etcd</vt:lpstr>
      <vt:lpstr>Алгоритм консенсуса Raft</vt:lpstr>
      <vt:lpstr>Ограничения алгоритма Raft: </vt:lpstr>
      <vt:lpstr>Ограничения Raft для etcd</vt:lpstr>
      <vt:lpstr>Raft</vt:lpstr>
      <vt:lpstr>Итого по etcd</vt:lpstr>
      <vt:lpstr>Tarantool</vt:lpstr>
      <vt:lpstr>История</vt:lpstr>
      <vt:lpstr>Архитектура Tarantool</vt:lpstr>
      <vt:lpstr>Полистать… и «поцокать»</vt:lpstr>
      <vt:lpstr>Презентация PowerPoint</vt:lpstr>
      <vt:lpstr>Презентация PowerPoint</vt:lpstr>
      <vt:lpstr>Redis (REmote DIctionary Server)</vt:lpstr>
      <vt:lpstr>Установка и инструменты</vt:lpstr>
      <vt:lpstr>Установка и инструменты</vt:lpstr>
      <vt:lpstr>Особенности Redis</vt:lpstr>
      <vt:lpstr>«Мода»</vt:lpstr>
      <vt:lpstr>Особенности Redis</vt:lpstr>
      <vt:lpstr>Все данные хранятся в ОЗУ</vt:lpstr>
      <vt:lpstr>Хранилище “ключ-значение”</vt:lpstr>
      <vt:lpstr>Однопоточность</vt:lpstr>
      <vt:lpstr>Но…</vt:lpstr>
      <vt:lpstr>Итого с 6-ой версии Redis…</vt:lpstr>
      <vt:lpstr>Хранилище «ключ-значение»</vt:lpstr>
      <vt:lpstr>Разнообразные типы данных</vt:lpstr>
      <vt:lpstr>Мнение «иксперда»</vt:lpstr>
      <vt:lpstr>What is Redis used for?</vt:lpstr>
      <vt:lpstr>Архитектура Redis</vt:lpstr>
      <vt:lpstr>Архитектура Redis</vt:lpstr>
      <vt:lpstr>Типы данных в Redis</vt:lpstr>
      <vt:lpstr>Типы данных в Redis</vt:lpstr>
      <vt:lpstr>Время жизни данных в Redis</vt:lpstr>
      <vt:lpstr>Время жизни данных в Redis</vt:lpstr>
      <vt:lpstr>Типы данных: Строки</vt:lpstr>
      <vt:lpstr>Именование ключей</vt:lpstr>
      <vt:lpstr>Основные команды</vt:lpstr>
      <vt:lpstr>Сценарии использования</vt:lpstr>
      <vt:lpstr>Важные особенности TTL</vt:lpstr>
      <vt:lpstr>Основные команды</vt:lpstr>
      <vt:lpstr>Мнение «иксперда»</vt:lpstr>
      <vt:lpstr>Проверка знаний</vt:lpstr>
      <vt:lpstr>Основные проблемы строк</vt:lpstr>
      <vt:lpstr>Типы данных: Хэш-таблицы</vt:lpstr>
      <vt:lpstr>Основные команды </vt:lpstr>
      <vt:lpstr>Сценарии использования</vt:lpstr>
      <vt:lpstr>Проверка знаний</vt:lpstr>
      <vt:lpstr>Проблема: хранение списков</vt:lpstr>
      <vt:lpstr>Вопросы на засыпку</vt:lpstr>
      <vt:lpstr>Списки</vt:lpstr>
      <vt:lpstr>Основные команды</vt:lpstr>
      <vt:lpstr>Сценарии использования</vt:lpstr>
      <vt:lpstr>Вопросы на засыпку</vt:lpstr>
      <vt:lpstr>Множества</vt:lpstr>
      <vt:lpstr>Основные команды</vt:lpstr>
      <vt:lpstr>Над множествами можно выполнять операции</vt:lpstr>
      <vt:lpstr>Операции над множествами</vt:lpstr>
      <vt:lpstr>Сценарии использования</vt:lpstr>
      <vt:lpstr>Упорядоченные множества</vt:lpstr>
      <vt:lpstr>Основные команды</vt:lpstr>
      <vt:lpstr>Сценарии использования</vt:lpstr>
      <vt:lpstr>Битовые строки</vt:lpstr>
      <vt:lpstr>Типы данных: Битовые строки</vt:lpstr>
      <vt:lpstr>Проверка знаний</vt:lpstr>
      <vt:lpstr>С помощью чего можно реализовать…</vt:lpstr>
      <vt:lpstr>Работа с данными</vt:lpstr>
      <vt:lpstr>Pipeline</vt:lpstr>
      <vt:lpstr>Как решается эта проблема</vt:lpstr>
      <vt:lpstr>Пример пайплайнов</vt:lpstr>
      <vt:lpstr>Плюсы и минусы пайплайна </vt:lpstr>
      <vt:lpstr>Вопросы на засыпку</vt:lpstr>
      <vt:lpstr>Транзакции</vt:lpstr>
      <vt:lpstr>Транзакции</vt:lpstr>
      <vt:lpstr>Простая транзакция</vt:lpstr>
      <vt:lpstr>Отмена транзакции</vt:lpstr>
      <vt:lpstr>Обработка ошибок</vt:lpstr>
      <vt:lpstr>Транзакция с синтаксической ошибкой</vt:lpstr>
      <vt:lpstr>Транзакция с логической ошибкой</vt:lpstr>
      <vt:lpstr>"Изоляция" транзакций</vt:lpstr>
      <vt:lpstr>Транзакция с отслеживанием переменной</vt:lpstr>
      <vt:lpstr>Плюсы и минусы транзакций</vt:lpstr>
      <vt:lpstr>Вопросы для обсуждения: </vt:lpstr>
      <vt:lpstr>Что ещё умеет Redis</vt:lpstr>
      <vt:lpstr>Расширенные возможности Redis</vt:lpstr>
      <vt:lpstr>Проверка достижения целей</vt:lpstr>
      <vt:lpstr>Лекция №7 БД «ключ-значение».  Riak. etcd. Redis.</vt:lpstr>
    </vt:vector>
  </TitlesOfParts>
  <Company>ПАО Совкомбанк</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Раздел 1. Основные понятия о базах данных</dc:title>
  <dc:creator>Ратвин Константин Александрович</dc:creator>
  <cp:lastModifiedBy>Константин Ратвин</cp:lastModifiedBy>
  <cp:revision>112</cp:revision>
  <dcterms:created xsi:type="dcterms:W3CDTF">2019-08-06T06:19:00Z</dcterms:created>
  <dcterms:modified xsi:type="dcterms:W3CDTF">2024-03-14T09:57:56Z</dcterms:modified>
</cp:coreProperties>
</file>